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76" r:id="rId3"/>
    <p:sldId id="258" r:id="rId4"/>
    <p:sldId id="297" r:id="rId5"/>
    <p:sldId id="298" r:id="rId6"/>
    <p:sldId id="299" r:id="rId7"/>
    <p:sldId id="261" r:id="rId8"/>
    <p:sldId id="289" r:id="rId9"/>
    <p:sldId id="288" r:id="rId10"/>
    <p:sldId id="268" r:id="rId11"/>
    <p:sldId id="301" r:id="rId12"/>
    <p:sldId id="271" r:id="rId13"/>
    <p:sldId id="294" r:id="rId14"/>
    <p:sldId id="281" r:id="rId15"/>
    <p:sldId id="295" r:id="rId16"/>
    <p:sldId id="273" r:id="rId17"/>
    <p:sldId id="300" r:id="rId18"/>
    <p:sldId id="275" r:id="rId19"/>
    <p:sldId id="274" r:id="rId20"/>
  </p:sldIdLst>
  <p:sldSz cx="9144000" cy="6858000" type="screen4x3"/>
  <p:notesSz cx="6889750" cy="1002188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60">
          <p15:clr>
            <a:srgbClr val="A4A3A4"/>
          </p15:clr>
        </p15:guide>
        <p15:guide id="2" pos="2160">
          <p15:clr>
            <a:srgbClr val="A4A3A4"/>
          </p15:clr>
        </p15:guide>
        <p15:guide id="3" orient="horz" pos="3157">
          <p15:clr>
            <a:srgbClr val="A4A3A4"/>
          </p15:clr>
        </p15:guide>
        <p15:guide id="4" pos="217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315AC8-EBE9-40E8-969A-93DCEA240BB5}" v="26" dt="2024-05-17T06:52:33.53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84" autoAdjust="0"/>
    <p:restoredTop sz="94680" autoAdjust="0"/>
  </p:normalViewPr>
  <p:slideViewPr>
    <p:cSldViewPr snapToObjects="1" showGuides="1">
      <p:cViewPr varScale="1">
        <p:scale>
          <a:sx n="98" d="100"/>
          <a:sy n="98" d="100"/>
        </p:scale>
        <p:origin x="82" y="18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040"/>
    </p:cViewPr>
  </p:sorterViewPr>
  <p:notesViewPr>
    <p:cSldViewPr snapToObjects="1" showGuides="1">
      <p:cViewPr varScale="1">
        <p:scale>
          <a:sx n="64" d="100"/>
          <a:sy n="64" d="100"/>
        </p:scale>
        <p:origin x="-3144" y="-72"/>
      </p:cViewPr>
      <p:guideLst>
        <p:guide orient="horz" pos="3060"/>
        <p:guide pos="2160"/>
        <p:guide orient="horz" pos="3157"/>
        <p:guide pos="217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85558" cy="501094"/>
          </a:xfrm>
          <a:prstGeom prst="rect">
            <a:avLst/>
          </a:prstGeom>
        </p:spPr>
        <p:txBody>
          <a:bodyPr vert="horz" lIns="93305" tIns="46653" rIns="93305" bIns="46653" rtlCol="0"/>
          <a:lstStyle>
            <a:lvl1pPr algn="l">
              <a:defRPr sz="1200"/>
            </a:lvl1pPr>
          </a:lstStyle>
          <a:p>
            <a:endParaRPr lang="fr-FR"/>
          </a:p>
        </p:txBody>
      </p:sp>
      <p:sp>
        <p:nvSpPr>
          <p:cNvPr id="3" name="Espace réservé de la date 2"/>
          <p:cNvSpPr>
            <a:spLocks noGrp="1"/>
          </p:cNvSpPr>
          <p:nvPr>
            <p:ph type="dt" sz="quarter" idx="1"/>
          </p:nvPr>
        </p:nvSpPr>
        <p:spPr>
          <a:xfrm>
            <a:off x="3902597" y="1"/>
            <a:ext cx="2985558" cy="501094"/>
          </a:xfrm>
          <a:prstGeom prst="rect">
            <a:avLst/>
          </a:prstGeom>
        </p:spPr>
        <p:txBody>
          <a:bodyPr vert="horz" lIns="93305" tIns="46653" rIns="93305" bIns="46653" rtlCol="0"/>
          <a:lstStyle>
            <a:lvl1pPr algn="r">
              <a:defRPr sz="1200"/>
            </a:lvl1pPr>
          </a:lstStyle>
          <a:p>
            <a:fld id="{49B34931-02D7-4245-9D0B-5F1ECBD86C17}" type="datetimeFigureOut">
              <a:rPr lang="fr-FR" smtClean="0"/>
              <a:t>06/07/2026</a:t>
            </a:fld>
            <a:endParaRPr lang="fr-FR"/>
          </a:p>
        </p:txBody>
      </p:sp>
      <p:sp>
        <p:nvSpPr>
          <p:cNvPr id="4" name="Espace réservé du pied de page 3"/>
          <p:cNvSpPr>
            <a:spLocks noGrp="1"/>
          </p:cNvSpPr>
          <p:nvPr>
            <p:ph type="ftr" sz="quarter" idx="2"/>
          </p:nvPr>
        </p:nvSpPr>
        <p:spPr>
          <a:xfrm>
            <a:off x="0" y="9519055"/>
            <a:ext cx="2985558" cy="501094"/>
          </a:xfrm>
          <a:prstGeom prst="rect">
            <a:avLst/>
          </a:prstGeom>
        </p:spPr>
        <p:txBody>
          <a:bodyPr vert="horz" lIns="93305" tIns="46653" rIns="93305" bIns="46653"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902597" y="9519055"/>
            <a:ext cx="2985558" cy="501094"/>
          </a:xfrm>
          <a:prstGeom prst="rect">
            <a:avLst/>
          </a:prstGeom>
        </p:spPr>
        <p:txBody>
          <a:bodyPr vert="horz" lIns="93305" tIns="46653" rIns="93305" bIns="46653" rtlCol="0" anchor="b"/>
          <a:lstStyle>
            <a:lvl1pPr algn="r">
              <a:defRPr sz="1200"/>
            </a:lvl1pPr>
          </a:lstStyle>
          <a:p>
            <a:fld id="{00D5B09F-6453-4843-9CED-FB79E3C49086}" type="slidenum">
              <a:rPr lang="fr-FR" smtClean="0"/>
              <a:t>‹N°›</a:t>
            </a:fld>
            <a:endParaRPr lang="fr-FR"/>
          </a:p>
        </p:txBody>
      </p:sp>
    </p:spTree>
    <p:extLst>
      <p:ext uri="{BB962C8B-B14F-4D97-AF65-F5344CB8AC3E}">
        <p14:creationId xmlns:p14="http://schemas.microsoft.com/office/powerpoint/2010/main" val="2597221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85558" cy="501094"/>
          </a:xfrm>
          <a:prstGeom prst="rect">
            <a:avLst/>
          </a:prstGeom>
        </p:spPr>
        <p:txBody>
          <a:bodyPr vert="horz" lIns="93305" tIns="46653" rIns="93305" bIns="46653" rtlCol="0"/>
          <a:lstStyle>
            <a:lvl1pPr algn="l">
              <a:defRPr sz="1200"/>
            </a:lvl1pPr>
          </a:lstStyle>
          <a:p>
            <a:endParaRPr lang="fr-FR"/>
          </a:p>
        </p:txBody>
      </p:sp>
      <p:sp>
        <p:nvSpPr>
          <p:cNvPr id="3" name="Espace réservé de la date 2"/>
          <p:cNvSpPr>
            <a:spLocks noGrp="1"/>
          </p:cNvSpPr>
          <p:nvPr>
            <p:ph type="dt" idx="1"/>
          </p:nvPr>
        </p:nvSpPr>
        <p:spPr>
          <a:xfrm>
            <a:off x="3902597" y="1"/>
            <a:ext cx="2985558" cy="501094"/>
          </a:xfrm>
          <a:prstGeom prst="rect">
            <a:avLst/>
          </a:prstGeom>
        </p:spPr>
        <p:txBody>
          <a:bodyPr vert="horz" lIns="93305" tIns="46653" rIns="93305" bIns="46653" rtlCol="0"/>
          <a:lstStyle>
            <a:lvl1pPr algn="r">
              <a:defRPr sz="1200"/>
            </a:lvl1pPr>
          </a:lstStyle>
          <a:p>
            <a:fld id="{30F6D32D-7B09-427D-95F0-CF2A274E1270}" type="datetimeFigureOut">
              <a:rPr lang="fr-FR" smtClean="0"/>
              <a:t>06/07/2026</a:t>
            </a:fld>
            <a:endParaRPr lang="fr-FR"/>
          </a:p>
        </p:txBody>
      </p:sp>
      <p:sp>
        <p:nvSpPr>
          <p:cNvPr id="4" name="Espace réservé de l'image des diapositives 3"/>
          <p:cNvSpPr>
            <a:spLocks noGrp="1" noRot="1" noChangeAspect="1"/>
          </p:cNvSpPr>
          <p:nvPr>
            <p:ph type="sldImg" idx="2"/>
          </p:nvPr>
        </p:nvSpPr>
        <p:spPr>
          <a:xfrm>
            <a:off x="939800" y="750888"/>
            <a:ext cx="5010150" cy="3759200"/>
          </a:xfrm>
          <a:prstGeom prst="rect">
            <a:avLst/>
          </a:prstGeom>
          <a:noFill/>
          <a:ln w="12700">
            <a:solidFill>
              <a:prstClr val="black"/>
            </a:solidFill>
          </a:ln>
        </p:spPr>
        <p:txBody>
          <a:bodyPr vert="horz" lIns="93305" tIns="46653" rIns="93305" bIns="46653" rtlCol="0" anchor="ctr"/>
          <a:lstStyle/>
          <a:p>
            <a:endParaRPr lang="fr-FR"/>
          </a:p>
        </p:txBody>
      </p:sp>
      <p:sp>
        <p:nvSpPr>
          <p:cNvPr id="5" name="Espace réservé des commentaires 4"/>
          <p:cNvSpPr>
            <a:spLocks noGrp="1"/>
          </p:cNvSpPr>
          <p:nvPr>
            <p:ph type="body" sz="quarter" idx="3"/>
          </p:nvPr>
        </p:nvSpPr>
        <p:spPr>
          <a:xfrm>
            <a:off x="688975" y="4760398"/>
            <a:ext cx="5511800" cy="4509850"/>
          </a:xfrm>
          <a:prstGeom prst="rect">
            <a:avLst/>
          </a:prstGeom>
        </p:spPr>
        <p:txBody>
          <a:bodyPr vert="horz" lIns="93305" tIns="46653" rIns="93305" bIns="46653"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519055"/>
            <a:ext cx="2985558" cy="501094"/>
          </a:xfrm>
          <a:prstGeom prst="rect">
            <a:avLst/>
          </a:prstGeom>
        </p:spPr>
        <p:txBody>
          <a:bodyPr vert="horz" lIns="93305" tIns="46653" rIns="93305" bIns="46653"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902597" y="9519055"/>
            <a:ext cx="2985558" cy="501094"/>
          </a:xfrm>
          <a:prstGeom prst="rect">
            <a:avLst/>
          </a:prstGeom>
        </p:spPr>
        <p:txBody>
          <a:bodyPr vert="horz" lIns="93305" tIns="46653" rIns="93305" bIns="46653" rtlCol="0" anchor="b"/>
          <a:lstStyle>
            <a:lvl1pPr algn="r">
              <a:defRPr sz="1200"/>
            </a:lvl1pPr>
          </a:lstStyle>
          <a:p>
            <a:fld id="{FEAF6113-3174-4A2B-BC9F-049DFA5EE4DD}" type="slidenum">
              <a:rPr lang="fr-FR" smtClean="0"/>
              <a:t>‹N°›</a:t>
            </a:fld>
            <a:endParaRPr lang="fr-FR"/>
          </a:p>
        </p:txBody>
      </p:sp>
    </p:spTree>
    <p:extLst>
      <p:ext uri="{BB962C8B-B14F-4D97-AF65-F5344CB8AC3E}">
        <p14:creationId xmlns:p14="http://schemas.microsoft.com/office/powerpoint/2010/main" val="1157815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sp>
        <p:nvSpPr>
          <p:cNvPr id="4" name="Espace réservé de la date 3"/>
          <p:cNvSpPr>
            <a:spLocks noGrp="1"/>
          </p:cNvSpPr>
          <p:nvPr>
            <p:ph type="dt" sz="half" idx="10"/>
          </p:nvPr>
        </p:nvSpPr>
        <p:spPr/>
        <p:txBody>
          <a:bodyPr/>
          <a:lstStyle>
            <a:lvl1pPr>
              <a:defRPr>
                <a:solidFill>
                  <a:schemeClr val="bg1">
                    <a:lumMod val="50000"/>
                  </a:schemeClr>
                </a:solidFill>
              </a:defRPr>
            </a:lvl1pPr>
          </a:lstStyle>
          <a:p>
            <a:r>
              <a:rPr lang="fr-FR" dirty="0"/>
              <a:t>30/03/2020 – JPL – Edition 0</a:t>
            </a:r>
          </a:p>
        </p:txBody>
      </p:sp>
      <p:sp>
        <p:nvSpPr>
          <p:cNvPr id="5" name="Espace réservé du pied de page 4"/>
          <p:cNvSpPr>
            <a:spLocks noGrp="1"/>
          </p:cNvSpPr>
          <p:nvPr>
            <p:ph type="ftr" sz="quarter" idx="11"/>
          </p:nvPr>
        </p:nvSpPr>
        <p:spPr/>
        <p:txBody>
          <a:bodyPr/>
          <a:lstStyle>
            <a:lvl1pPr>
              <a:defRPr>
                <a:solidFill>
                  <a:schemeClr val="bg1">
                    <a:lumMod val="50000"/>
                  </a:schemeClr>
                </a:solidFill>
              </a:defRPr>
            </a:lvl1pPr>
          </a:lstStyle>
          <a:p>
            <a:r>
              <a:rPr lang="fr-FR"/>
              <a:t>Commission Seniors Plus IDF</a:t>
            </a:r>
            <a:endParaRPr lang="fr-FR" dirty="0"/>
          </a:p>
        </p:txBody>
      </p:sp>
      <p:sp>
        <p:nvSpPr>
          <p:cNvPr id="6" name="Espace réservé du numéro de diapositive 5"/>
          <p:cNvSpPr>
            <a:spLocks noGrp="1"/>
          </p:cNvSpPr>
          <p:nvPr>
            <p:ph type="sldNum" sz="quarter" idx="12"/>
          </p:nvPr>
        </p:nvSpPr>
        <p:spPr/>
        <p:txBody>
          <a:bodyPr/>
          <a:lstStyle>
            <a:lvl1pPr>
              <a:defRPr>
                <a:solidFill>
                  <a:schemeClr val="bg1">
                    <a:lumMod val="50000"/>
                  </a:schemeClr>
                </a:solidFill>
              </a:defRPr>
            </a:lvl1pPr>
          </a:lstStyle>
          <a:p>
            <a:fld id="{F2D04793-536E-488D-88DE-3872440630A6}" type="slidenum">
              <a:rPr lang="fr-FR" smtClean="0"/>
              <a:pPr/>
              <a:t>‹N°›</a:t>
            </a:fld>
            <a:endParaRPr lang="fr-FR"/>
          </a:p>
        </p:txBody>
      </p:sp>
      <p:cxnSp>
        <p:nvCxnSpPr>
          <p:cNvPr id="8" name="Connecteur droit 7"/>
          <p:cNvCxnSpPr/>
          <p:nvPr userDrawn="1"/>
        </p:nvCxnSpPr>
        <p:spPr>
          <a:xfrm>
            <a:off x="251520" y="6309320"/>
            <a:ext cx="8640960"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16153" y="268689"/>
            <a:ext cx="2642006" cy="838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0772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57200" y="6356350"/>
            <a:ext cx="2458616" cy="365125"/>
          </a:xfrm>
        </p:spPr>
        <p:txBody>
          <a:bodyPr/>
          <a:lstStyle/>
          <a:p>
            <a:r>
              <a:rPr lang="fr-FR" dirty="0"/>
              <a:t>12/06/2023 – JPL –  Projet Edition 1</a:t>
            </a:r>
          </a:p>
        </p:txBody>
      </p:sp>
      <p:sp>
        <p:nvSpPr>
          <p:cNvPr id="5" name="Espace réservé du pied de page 4"/>
          <p:cNvSpPr>
            <a:spLocks noGrp="1"/>
          </p:cNvSpPr>
          <p:nvPr>
            <p:ph type="ftr" sz="quarter" idx="11"/>
          </p:nvPr>
        </p:nvSpPr>
        <p:spPr/>
        <p:txBody>
          <a:bodyPr/>
          <a:lstStyle/>
          <a:p>
            <a:r>
              <a:rPr lang="fr-FR" dirty="0"/>
              <a:t>Commission Seniors Plus IDF</a:t>
            </a:r>
          </a:p>
        </p:txBody>
      </p:sp>
      <p:sp>
        <p:nvSpPr>
          <p:cNvPr id="6" name="Espace réservé du numéro de diapositive 5"/>
          <p:cNvSpPr>
            <a:spLocks noGrp="1"/>
          </p:cNvSpPr>
          <p:nvPr>
            <p:ph type="sldNum" sz="quarter" idx="12"/>
          </p:nvPr>
        </p:nvSpPr>
        <p:spPr/>
        <p:txBody>
          <a:bodyPr/>
          <a:lstStyle/>
          <a:p>
            <a:fld id="{F2D04793-536E-488D-88DE-3872440630A6}" type="slidenum">
              <a:rPr lang="fr-FR" smtClean="0"/>
              <a:t>‹N°›</a:t>
            </a:fld>
            <a:endParaRPr lang="fr-FR"/>
          </a:p>
        </p:txBody>
      </p:sp>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16153" y="268689"/>
            <a:ext cx="2642006" cy="838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Connecteur droit 10"/>
          <p:cNvCxnSpPr/>
          <p:nvPr userDrawn="1"/>
        </p:nvCxnSpPr>
        <p:spPr>
          <a:xfrm>
            <a:off x="215516" y="6309320"/>
            <a:ext cx="871296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userDrawn="1"/>
        </p:nvCxnSpPr>
        <p:spPr>
          <a:xfrm>
            <a:off x="3124200" y="1268760"/>
            <a:ext cx="569627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8658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r>
              <a:rPr lang="fr-FR"/>
              <a:t>15/06/2018 - JPL</a:t>
            </a:r>
          </a:p>
        </p:txBody>
      </p:sp>
      <p:sp>
        <p:nvSpPr>
          <p:cNvPr id="4" name="Espace réservé du pied de page 3"/>
          <p:cNvSpPr>
            <a:spLocks noGrp="1"/>
          </p:cNvSpPr>
          <p:nvPr>
            <p:ph type="ftr" sz="quarter" idx="11"/>
          </p:nvPr>
        </p:nvSpPr>
        <p:spPr/>
        <p:txBody>
          <a:bodyPr/>
          <a:lstStyle/>
          <a:p>
            <a:r>
              <a:rPr lang="fr-FR"/>
              <a:t>Commission Seniors Plus IDF</a:t>
            </a:r>
          </a:p>
        </p:txBody>
      </p:sp>
      <p:sp>
        <p:nvSpPr>
          <p:cNvPr id="5" name="Espace réservé du numéro de diapositive 4"/>
          <p:cNvSpPr>
            <a:spLocks noGrp="1"/>
          </p:cNvSpPr>
          <p:nvPr>
            <p:ph type="sldNum" sz="quarter" idx="12"/>
          </p:nvPr>
        </p:nvSpPr>
        <p:spPr/>
        <p:txBody>
          <a:bodyPr/>
          <a:lstStyle/>
          <a:p>
            <a:fld id="{F2D04793-536E-488D-88DE-3872440630A6}" type="slidenum">
              <a:rPr lang="fr-FR" smtClean="0"/>
              <a:t>‹N°›</a:t>
            </a:fld>
            <a:endParaRPr lang="fr-FR"/>
          </a:p>
        </p:txBody>
      </p:sp>
    </p:spTree>
    <p:extLst>
      <p:ext uri="{BB962C8B-B14F-4D97-AF65-F5344CB8AC3E}">
        <p14:creationId xmlns:p14="http://schemas.microsoft.com/office/powerpoint/2010/main" val="2373782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a:t>15/06/2018 - JPL</a:t>
            </a:r>
          </a:p>
        </p:txBody>
      </p:sp>
      <p:sp>
        <p:nvSpPr>
          <p:cNvPr id="3" name="Espace réservé du pied de page 2"/>
          <p:cNvSpPr>
            <a:spLocks noGrp="1"/>
          </p:cNvSpPr>
          <p:nvPr>
            <p:ph type="ftr" sz="quarter" idx="11"/>
          </p:nvPr>
        </p:nvSpPr>
        <p:spPr/>
        <p:txBody>
          <a:bodyPr/>
          <a:lstStyle/>
          <a:p>
            <a:r>
              <a:rPr lang="fr-FR"/>
              <a:t>Commission Seniors Plus IDF</a:t>
            </a:r>
          </a:p>
        </p:txBody>
      </p:sp>
      <p:sp>
        <p:nvSpPr>
          <p:cNvPr id="4" name="Espace réservé du numéro de diapositive 3"/>
          <p:cNvSpPr>
            <a:spLocks noGrp="1"/>
          </p:cNvSpPr>
          <p:nvPr>
            <p:ph type="sldNum" sz="quarter" idx="12"/>
          </p:nvPr>
        </p:nvSpPr>
        <p:spPr/>
        <p:txBody>
          <a:bodyPr/>
          <a:lstStyle/>
          <a:p>
            <a:fld id="{F2D04793-536E-488D-88DE-3872440630A6}" type="slidenum">
              <a:rPr lang="fr-FR" smtClean="0"/>
              <a:t>‹N°›</a:t>
            </a:fld>
            <a:endParaRPr lang="fr-FR"/>
          </a:p>
        </p:txBody>
      </p:sp>
    </p:spTree>
    <p:extLst>
      <p:ext uri="{BB962C8B-B14F-4D97-AF65-F5344CB8AC3E}">
        <p14:creationId xmlns:p14="http://schemas.microsoft.com/office/powerpoint/2010/main" val="27874300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a:t>30/03/2020 – JPL – Edition 0</a:t>
            </a: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a:t>Commission Seniors Plus IDF</a:t>
            </a: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D04793-536E-488D-88DE-3872440630A6}" type="slidenum">
              <a:rPr lang="fr-FR" smtClean="0"/>
              <a:t>‹N°›</a:t>
            </a:fld>
            <a:endParaRPr lang="fr-FR"/>
          </a:p>
        </p:txBody>
      </p:sp>
    </p:spTree>
    <p:extLst>
      <p:ext uri="{BB962C8B-B14F-4D97-AF65-F5344CB8AC3E}">
        <p14:creationId xmlns:p14="http://schemas.microsoft.com/office/powerpoint/2010/main" val="626355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mailto:esnardchristian@yahoo.fr" TargetMode="External"/><Relationship Id="rId3" Type="http://schemas.openxmlformats.org/officeDocument/2006/relationships/hyperlink" Target="mailto:gerard.marchand@fft.fr" TargetMode="External"/><Relationship Id="rId7" Type="http://schemas.openxmlformats.org/officeDocument/2006/relationships/hyperlink" Target="mailto:marcel.fechtenbaum@wanadoo.fr" TargetMode="External"/><Relationship Id="rId2" Type="http://schemas.openxmlformats.org/officeDocument/2006/relationships/hyperlink" Target="mailto:ngdalga@gmail.com" TargetMode="External"/><Relationship Id="rId1" Type="http://schemas.openxmlformats.org/officeDocument/2006/relationships/slideLayout" Target="../slideLayouts/slideLayout2.xml"/><Relationship Id="rId6" Type="http://schemas.openxmlformats.org/officeDocument/2006/relationships/hyperlink" Target="mailto:michel.jeanjacques@bbox.fr" TargetMode="External"/><Relationship Id="rId11" Type="http://schemas.openxmlformats.org/officeDocument/2006/relationships/image" Target="../media/image6.png"/><Relationship Id="rId5" Type="http://schemas.openxmlformats.org/officeDocument/2006/relationships/hyperlink" Target="mailto:christian-dachet@orange.fr" TargetMode="External"/><Relationship Id="rId10" Type="http://schemas.openxmlformats.org/officeDocument/2006/relationships/hyperlink" Target="mailto:florence.mast@wanadoo.fr" TargetMode="External"/><Relationship Id="rId4" Type="http://schemas.openxmlformats.org/officeDocument/2006/relationships/hyperlink" Target="mailto:jean-philippe.dumont@fft.fr" TargetMode="External"/><Relationship Id="rId9" Type="http://schemas.openxmlformats.org/officeDocument/2006/relationships/hyperlink" Target="mailto:h.cachelot@wanadoo.fr"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tenup.fft.fr/recherche/equipe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dirty="0"/>
              <a:t>Commission Seniors Plus IDF</a:t>
            </a:r>
          </a:p>
        </p:txBody>
      </p:sp>
      <p:sp>
        <p:nvSpPr>
          <p:cNvPr id="6" name="Espace réservé du numéro de diapositive 5"/>
          <p:cNvSpPr>
            <a:spLocks noGrp="1"/>
          </p:cNvSpPr>
          <p:nvPr>
            <p:ph type="sldNum" sz="quarter" idx="12"/>
          </p:nvPr>
        </p:nvSpPr>
        <p:spPr/>
        <p:txBody>
          <a:bodyPr/>
          <a:lstStyle/>
          <a:p>
            <a:fld id="{F2D04793-536E-488D-88DE-3872440630A6}" type="slidenum">
              <a:rPr lang="fr-FR" smtClean="0"/>
              <a:pPr/>
              <a:t>1</a:t>
            </a:fld>
            <a:endParaRPr lang="fr-FR"/>
          </a:p>
        </p:txBody>
      </p:sp>
      <p:grpSp>
        <p:nvGrpSpPr>
          <p:cNvPr id="9" name="Groupe 8"/>
          <p:cNvGrpSpPr/>
          <p:nvPr/>
        </p:nvGrpSpPr>
        <p:grpSpPr>
          <a:xfrm>
            <a:off x="654253" y="2020272"/>
            <a:ext cx="8282540" cy="3487484"/>
            <a:chOff x="654253" y="2020272"/>
            <a:chExt cx="8282540" cy="3487484"/>
          </a:xfrm>
        </p:grpSpPr>
        <p:sp>
          <p:nvSpPr>
            <p:cNvPr id="10" name="text 1"/>
            <p:cNvSpPr txBox="1"/>
            <p:nvPr/>
          </p:nvSpPr>
          <p:spPr>
            <a:xfrm>
              <a:off x="2267744" y="2020272"/>
              <a:ext cx="6669049" cy="2031325"/>
            </a:xfrm>
            <a:prstGeom prst="rect">
              <a:avLst/>
            </a:prstGeom>
          </p:spPr>
          <p:txBody>
            <a:bodyPr vert="horz" wrap="square" lIns="0" tIns="0" rIns="0" bIns="0" rtlCol="0">
              <a:spAutoFit/>
            </a:bodyPr>
            <a:lstStyle/>
            <a:p>
              <a:pPr marL="0">
                <a:lnSpc>
                  <a:spcPct val="100000"/>
                </a:lnSpc>
              </a:pPr>
              <a:r>
                <a:rPr lang="fr-FR" sz="4400" b="1" spc="10" dirty="0">
                  <a:latin typeface="Calibri Light"/>
                  <a:cs typeface="Calibri Light"/>
                </a:rPr>
                <a:t>GUIDE DES </a:t>
              </a:r>
              <a:r>
                <a:rPr sz="4400" b="1" spc="10" dirty="0">
                  <a:latin typeface="Calibri Light"/>
                  <a:cs typeface="Calibri Light"/>
                </a:rPr>
                <a:t>CHAMPIONNATS DE</a:t>
              </a:r>
              <a:r>
                <a:rPr lang="fr-FR" sz="4400" b="1" spc="10" dirty="0">
                  <a:latin typeface="Calibri Light"/>
                  <a:cs typeface="Calibri Light"/>
                </a:rPr>
                <a:t> </a:t>
              </a:r>
              <a:r>
                <a:rPr lang="fr-FR" sz="4310" b="1" spc="10" dirty="0">
                  <a:latin typeface="Calibri Light"/>
                  <a:cs typeface="Calibri Light"/>
                </a:rPr>
                <a:t>LIGU</a:t>
              </a:r>
              <a:r>
                <a:rPr sz="4310" b="1" spc="10" dirty="0">
                  <a:latin typeface="Calibri Light"/>
                  <a:cs typeface="Calibri Light"/>
                </a:rPr>
                <a:t>E INTERCLUBS</a:t>
              </a:r>
              <a:endParaRPr sz="4300" b="1" dirty="0">
                <a:latin typeface="Calibri Light"/>
                <a:cs typeface="Calibri Light"/>
              </a:endParaRPr>
            </a:p>
            <a:p>
              <a:pPr marL="0">
                <a:lnSpc>
                  <a:spcPct val="100000"/>
                </a:lnSpc>
              </a:pPr>
              <a:r>
                <a:rPr sz="4400" b="1" spc="10" dirty="0">
                  <a:latin typeface="Calibri Light"/>
                  <a:cs typeface="Calibri Light"/>
                </a:rPr>
                <a:t>SENIORS PLUS</a:t>
              </a:r>
              <a:r>
                <a:rPr lang="fr-FR" sz="4400" b="1" spc="10" dirty="0">
                  <a:latin typeface="Calibri Light"/>
                  <a:cs typeface="Calibri Light"/>
                </a:rPr>
                <a:t> PAR EQUIPES</a:t>
              </a:r>
              <a:endParaRPr sz="4400" b="1" dirty="0">
                <a:latin typeface="Calibri Light"/>
                <a:cs typeface="Calibri Light"/>
              </a:endParaRPr>
            </a:p>
          </p:txBody>
        </p:sp>
        <p:sp>
          <p:nvSpPr>
            <p:cNvPr id="11" name="text 1"/>
            <p:cNvSpPr txBox="1"/>
            <p:nvPr/>
          </p:nvSpPr>
          <p:spPr>
            <a:xfrm>
              <a:off x="6777648" y="3956383"/>
              <a:ext cx="236788" cy="123656"/>
            </a:xfrm>
            <a:prstGeom prst="rect">
              <a:avLst/>
            </a:prstGeom>
          </p:spPr>
          <p:txBody>
            <a:bodyPr vert="horz" wrap="none" lIns="0" tIns="0" rIns="0" bIns="0" rtlCol="0">
              <a:spAutoFit/>
            </a:bodyPr>
            <a:lstStyle/>
            <a:p>
              <a:pPr marL="0">
                <a:lnSpc>
                  <a:spcPct val="100000"/>
                </a:lnSpc>
              </a:pPr>
              <a:r>
                <a:rPr sz="700" spc="10" dirty="0">
                  <a:solidFill>
                    <a:srgbClr val="DEDEDE"/>
                  </a:solidFill>
                  <a:latin typeface="Verdana"/>
                  <a:cs typeface="Verdana"/>
                </a:rPr>
                <a:t>      </a:t>
              </a:r>
              <a:endParaRPr sz="700">
                <a:latin typeface="Verdana"/>
                <a:cs typeface="Verdana"/>
              </a:endParaRPr>
            </a:p>
          </p:txBody>
        </p:sp>
        <p:cxnSp>
          <p:nvCxnSpPr>
            <p:cNvPr id="12" name="Connecteur droit 11"/>
            <p:cNvCxnSpPr/>
            <p:nvPr/>
          </p:nvCxnSpPr>
          <p:spPr>
            <a:xfrm>
              <a:off x="654253" y="4152900"/>
              <a:ext cx="7835494"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3" name="Groupe 12"/>
            <p:cNvGrpSpPr/>
            <p:nvPr/>
          </p:nvGrpSpPr>
          <p:grpSpPr>
            <a:xfrm>
              <a:off x="6227379" y="5138424"/>
              <a:ext cx="1614422" cy="369332"/>
              <a:chOff x="6227379" y="5138424"/>
              <a:chExt cx="1614422" cy="369332"/>
            </a:xfrm>
          </p:grpSpPr>
          <p:grpSp>
            <p:nvGrpSpPr>
              <p:cNvPr id="16" name="Groupe 15"/>
              <p:cNvGrpSpPr/>
              <p:nvPr/>
            </p:nvGrpSpPr>
            <p:grpSpPr>
              <a:xfrm>
                <a:off x="6227379" y="5187403"/>
                <a:ext cx="1295400" cy="228600"/>
                <a:chOff x="5410200" y="4876800"/>
                <a:chExt cx="1295400" cy="228600"/>
              </a:xfrm>
            </p:grpSpPr>
            <p:sp>
              <p:nvSpPr>
                <p:cNvPr id="21" name="Rectangle 20"/>
                <p:cNvSpPr/>
                <p:nvPr/>
              </p:nvSpPr>
              <p:spPr>
                <a:xfrm>
                  <a:off x="5410200" y="4876800"/>
                  <a:ext cx="914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6400800" y="4991100"/>
                  <a:ext cx="304800" cy="1143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5" name="ZoneTexte 14"/>
              <p:cNvSpPr txBox="1"/>
              <p:nvPr/>
            </p:nvSpPr>
            <p:spPr>
              <a:xfrm>
                <a:off x="7330308" y="5138424"/>
                <a:ext cx="511493" cy="369332"/>
              </a:xfrm>
              <a:prstGeom prst="rect">
                <a:avLst/>
              </a:prstGeom>
              <a:noFill/>
            </p:spPr>
            <p:txBody>
              <a:bodyPr wrap="square" rtlCol="0">
                <a:spAutoFit/>
              </a:bodyPr>
              <a:lstStyle/>
              <a:p>
                <a:r>
                  <a:rPr lang="fr-FR" dirty="0">
                    <a:solidFill>
                      <a:schemeClr val="bg1">
                        <a:lumMod val="85000"/>
                      </a:schemeClr>
                    </a:solidFill>
                  </a:rPr>
                  <a:t>IDF</a:t>
                </a:r>
              </a:p>
            </p:txBody>
          </p:sp>
        </p:grpSp>
      </p:grpSp>
      <p:sp>
        <p:nvSpPr>
          <p:cNvPr id="22" name="text 1"/>
          <p:cNvSpPr txBox="1"/>
          <p:nvPr/>
        </p:nvSpPr>
        <p:spPr>
          <a:xfrm>
            <a:off x="775106" y="4354174"/>
            <a:ext cx="3595856" cy="2123658"/>
          </a:xfrm>
          <a:prstGeom prst="rect">
            <a:avLst/>
          </a:prstGeom>
        </p:spPr>
        <p:txBody>
          <a:bodyPr vert="horz" wrap="none" lIns="0" tIns="0" rIns="0" bIns="0" rtlCol="0">
            <a:spAutoFit/>
          </a:bodyPr>
          <a:lstStyle/>
          <a:p>
            <a:pPr marL="0">
              <a:lnSpc>
                <a:spcPct val="100000"/>
              </a:lnSpc>
            </a:pPr>
            <a:r>
              <a:rPr sz="13800" spc="10" dirty="0">
                <a:solidFill>
                  <a:schemeClr val="bg1">
                    <a:lumMod val="50000"/>
                  </a:schemeClr>
                </a:solidFill>
                <a:latin typeface="Calibri Light"/>
                <a:cs typeface="Calibri Light"/>
              </a:rPr>
              <a:t>20</a:t>
            </a:r>
            <a:r>
              <a:rPr lang="fr-FR" sz="13800" spc="10" dirty="0">
                <a:solidFill>
                  <a:schemeClr val="bg1">
                    <a:lumMod val="50000"/>
                  </a:schemeClr>
                </a:solidFill>
                <a:latin typeface="Calibri Light"/>
                <a:cs typeface="Calibri Light"/>
              </a:rPr>
              <a:t>27</a:t>
            </a:r>
            <a:endParaRPr sz="13800" dirty="0">
              <a:solidFill>
                <a:schemeClr val="bg1">
                  <a:lumMod val="50000"/>
                </a:schemeClr>
              </a:solidFill>
              <a:latin typeface="Calibri Light"/>
              <a:cs typeface="Calibri Ligh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4826718"/>
            <a:ext cx="260032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15/06/2026</a:t>
            </a:r>
          </a:p>
        </p:txBody>
      </p:sp>
    </p:spTree>
    <p:extLst>
      <p:ext uri="{BB962C8B-B14F-4D97-AF65-F5344CB8AC3E}">
        <p14:creationId xmlns:p14="http://schemas.microsoft.com/office/powerpoint/2010/main" val="313567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Commission Seniors Plus IDF</a:t>
            </a:r>
            <a:endParaRPr lang="fr-FR" dirty="0"/>
          </a:p>
        </p:txBody>
      </p:sp>
      <p:sp>
        <p:nvSpPr>
          <p:cNvPr id="6" name="Espace réservé du numéro de diapositive 5"/>
          <p:cNvSpPr>
            <a:spLocks noGrp="1"/>
          </p:cNvSpPr>
          <p:nvPr>
            <p:ph type="sldNum" sz="quarter" idx="12"/>
          </p:nvPr>
        </p:nvSpPr>
        <p:spPr/>
        <p:txBody>
          <a:bodyPr/>
          <a:lstStyle/>
          <a:p>
            <a:fld id="{F2D04793-536E-488D-88DE-3872440630A6}" type="slidenum">
              <a:rPr lang="fr-FR" smtClean="0"/>
              <a:t>2</a:t>
            </a:fld>
            <a:endParaRPr lang="fr-FR"/>
          </a:p>
        </p:txBody>
      </p:sp>
      <p:sp>
        <p:nvSpPr>
          <p:cNvPr id="7" name="ZoneTexte 6"/>
          <p:cNvSpPr txBox="1"/>
          <p:nvPr/>
        </p:nvSpPr>
        <p:spPr>
          <a:xfrm>
            <a:off x="971600" y="2132856"/>
            <a:ext cx="7200800" cy="3416320"/>
          </a:xfrm>
          <a:prstGeom prst="rect">
            <a:avLst/>
          </a:prstGeom>
          <a:noFill/>
        </p:spPr>
        <p:txBody>
          <a:bodyPr wrap="square" rtlCol="0">
            <a:spAutoFit/>
          </a:bodyPr>
          <a:lstStyle/>
          <a:p>
            <a:pPr marL="285750" indent="-285750" algn="just">
              <a:buFont typeface="Wingdings" panose="05000000000000000000" pitchFamily="2" charset="2"/>
              <a:buChar char="ü"/>
            </a:pPr>
            <a:r>
              <a:rPr lang="fr-FR" dirty="0"/>
              <a:t>Ce guide est à destination de tous les clubs qualifiés pour disputer le Championnat Régional IDF 2027, Division Pré Nationale et Division Promotion Régionale</a:t>
            </a:r>
          </a:p>
          <a:p>
            <a:pPr marL="285750" indent="-285750" algn="just">
              <a:buFont typeface="Wingdings" panose="05000000000000000000" pitchFamily="2" charset="2"/>
              <a:buChar char="ü"/>
            </a:pPr>
            <a:r>
              <a:rPr lang="fr-FR" dirty="0"/>
              <a:t>Il constitue un « aide-mémoire » qui reprend quelques points essentiels du règlement</a:t>
            </a:r>
          </a:p>
          <a:p>
            <a:pPr marL="285750" indent="-285750" algn="just">
              <a:buFont typeface="Wingdings" panose="05000000000000000000" pitchFamily="2" charset="2"/>
              <a:buChar char="ü"/>
            </a:pPr>
            <a:r>
              <a:rPr lang="fr-FR" dirty="0"/>
              <a:t>En cas de doute, </a:t>
            </a:r>
            <a:r>
              <a:rPr lang="fr-FR" b="1" dirty="0"/>
              <a:t>le règlement prévaut sur le guide</a:t>
            </a:r>
          </a:p>
          <a:p>
            <a:pPr marL="285750" indent="-285750" algn="just">
              <a:buFont typeface="Wingdings" panose="05000000000000000000" pitchFamily="2" charset="2"/>
              <a:buChar char="ü"/>
            </a:pPr>
            <a:r>
              <a:rPr lang="fr-FR" dirty="0"/>
              <a:t>Il est à communiquer largement auprès de tous les acteurs de ce Championnat</a:t>
            </a:r>
          </a:p>
          <a:p>
            <a:pPr marL="285750" indent="-285750" algn="just">
              <a:buFont typeface="Wingdings" panose="05000000000000000000" pitchFamily="2" charset="2"/>
              <a:buChar char="ü"/>
            </a:pPr>
            <a:r>
              <a:rPr lang="fr-FR" dirty="0"/>
              <a:t>Pour toute question, vous pouvez joindre le représentant de votre Comité à la Commission Seniors Plus IDF</a:t>
            </a:r>
          </a:p>
          <a:p>
            <a:pPr marL="285750" indent="-285750" algn="just">
              <a:buFont typeface="Wingdings" panose="05000000000000000000" pitchFamily="2" charset="2"/>
              <a:buChar char="ü"/>
            </a:pPr>
            <a:r>
              <a:rPr lang="fr-FR" dirty="0"/>
              <a:t>Le règlement complet de la compétition est accessible auprès des Comités IDF, en ligne sur le site de la Ligue IDF</a:t>
            </a:r>
          </a:p>
        </p:txBody>
      </p:sp>
      <p:sp>
        <p:nvSpPr>
          <p:cNvPr id="8"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Tree>
    <p:extLst>
      <p:ext uri="{BB962C8B-B14F-4D97-AF65-F5344CB8AC3E}">
        <p14:creationId xmlns:p14="http://schemas.microsoft.com/office/powerpoint/2010/main" val="3864001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Commission Seniors Plus IDF</a:t>
            </a:r>
            <a:endParaRPr lang="fr-FR" dirty="0"/>
          </a:p>
        </p:txBody>
      </p:sp>
      <p:sp>
        <p:nvSpPr>
          <p:cNvPr id="6" name="Espace réservé du numéro de diapositive 5"/>
          <p:cNvSpPr>
            <a:spLocks noGrp="1"/>
          </p:cNvSpPr>
          <p:nvPr>
            <p:ph type="sldNum" sz="quarter" idx="12"/>
          </p:nvPr>
        </p:nvSpPr>
        <p:spPr/>
        <p:txBody>
          <a:bodyPr/>
          <a:lstStyle/>
          <a:p>
            <a:fld id="{F2D04793-536E-488D-88DE-3872440630A6}" type="slidenum">
              <a:rPr lang="fr-FR" smtClean="0"/>
              <a:t>3</a:t>
            </a:fld>
            <a:endParaRPr lang="fr-FR"/>
          </a:p>
        </p:txBody>
      </p:sp>
      <p:sp>
        <p:nvSpPr>
          <p:cNvPr id="11" name="ZoneTexte 10"/>
          <p:cNvSpPr txBox="1"/>
          <p:nvPr/>
        </p:nvSpPr>
        <p:spPr>
          <a:xfrm>
            <a:off x="4572000" y="548680"/>
            <a:ext cx="4320480" cy="369332"/>
          </a:xfrm>
          <a:prstGeom prst="rect">
            <a:avLst/>
          </a:prstGeom>
          <a:noFill/>
        </p:spPr>
        <p:txBody>
          <a:bodyPr wrap="square" rtlCol="0">
            <a:spAutoFit/>
          </a:bodyPr>
          <a:lstStyle/>
          <a:p>
            <a:pPr algn="r"/>
            <a:r>
              <a:rPr lang="fr-FR" dirty="0"/>
              <a:t>SOMMAIRE</a:t>
            </a:r>
          </a:p>
        </p:txBody>
      </p:sp>
      <p:sp>
        <p:nvSpPr>
          <p:cNvPr id="12" name="Rectangle à coins arrondis 11"/>
          <p:cNvSpPr/>
          <p:nvPr/>
        </p:nvSpPr>
        <p:spPr>
          <a:xfrm>
            <a:off x="647564" y="2276872"/>
            <a:ext cx="7848872" cy="2679352"/>
          </a:xfrm>
          <a:prstGeom prst="round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t"/>
          <a:lstStyle/>
          <a:p>
            <a:pPr marL="285750" indent="-285750">
              <a:buFont typeface="Arial" panose="020B0604020202020204" pitchFamily="34" charset="0"/>
              <a:buChar char="•"/>
            </a:pPr>
            <a:r>
              <a:rPr lang="fr-FR" sz="2000" b="1" dirty="0">
                <a:solidFill>
                  <a:schemeClr val="bg1">
                    <a:lumMod val="50000"/>
                  </a:schemeClr>
                </a:solidFill>
              </a:rPr>
              <a:t>Calendrier administratif</a:t>
            </a:r>
          </a:p>
          <a:p>
            <a:pPr marL="285750" indent="-285750">
              <a:buFont typeface="Arial" panose="020B0604020202020204" pitchFamily="34" charset="0"/>
              <a:buChar char="•"/>
            </a:pPr>
            <a:r>
              <a:rPr lang="fr-FR" sz="2000" b="1" dirty="0">
                <a:solidFill>
                  <a:schemeClr val="bg1">
                    <a:lumMod val="50000"/>
                  </a:schemeClr>
                </a:solidFill>
              </a:rPr>
              <a:t>Calendriers sportifs</a:t>
            </a:r>
          </a:p>
          <a:p>
            <a:pPr marL="285750" indent="-285750">
              <a:buFont typeface="Arial" panose="020B0604020202020204" pitchFamily="34" charset="0"/>
              <a:buChar char="•"/>
            </a:pPr>
            <a:r>
              <a:rPr lang="fr-FR" sz="2000" b="1" dirty="0">
                <a:solidFill>
                  <a:schemeClr val="bg1">
                    <a:lumMod val="50000"/>
                  </a:schemeClr>
                </a:solidFill>
              </a:rPr>
              <a:t>Organisation du Championnat</a:t>
            </a:r>
          </a:p>
          <a:p>
            <a:pPr marL="285750" indent="-285750">
              <a:buFont typeface="Arial" panose="020B0604020202020204" pitchFamily="34" charset="0"/>
              <a:buChar char="•"/>
            </a:pPr>
            <a:r>
              <a:rPr lang="fr-FR" sz="2000" b="1" dirty="0">
                <a:solidFill>
                  <a:schemeClr val="bg1">
                    <a:lumMod val="50000"/>
                  </a:schemeClr>
                </a:solidFill>
              </a:rPr>
              <a:t>Référents de catégorie</a:t>
            </a:r>
          </a:p>
          <a:p>
            <a:pPr marL="285750" indent="-285750">
              <a:buFont typeface="Arial" panose="020B0604020202020204" pitchFamily="34" charset="0"/>
              <a:buChar char="•"/>
            </a:pPr>
            <a:r>
              <a:rPr lang="fr-FR" sz="2000" b="1" dirty="0">
                <a:solidFill>
                  <a:schemeClr val="bg1">
                    <a:lumMod val="50000"/>
                  </a:schemeClr>
                </a:solidFill>
              </a:rPr>
              <a:t>Déroulement de la compétition</a:t>
            </a:r>
          </a:p>
          <a:p>
            <a:pPr marL="285750" indent="-285750">
              <a:buFont typeface="Arial" panose="020B0604020202020204" pitchFamily="34" charset="0"/>
              <a:buChar char="•"/>
            </a:pPr>
            <a:r>
              <a:rPr lang="fr-FR" sz="2000" b="1" dirty="0">
                <a:solidFill>
                  <a:schemeClr val="bg1">
                    <a:lumMod val="50000"/>
                  </a:schemeClr>
                </a:solidFill>
              </a:rPr>
              <a:t>Format des matches et des rencontres</a:t>
            </a:r>
          </a:p>
          <a:p>
            <a:pPr marL="285750" indent="-285750">
              <a:buFont typeface="Arial" panose="020B0604020202020204" pitchFamily="34" charset="0"/>
              <a:buChar char="•"/>
            </a:pPr>
            <a:r>
              <a:rPr lang="fr-FR" sz="2000" b="1" dirty="0">
                <a:solidFill>
                  <a:schemeClr val="bg1">
                    <a:lumMod val="50000"/>
                  </a:schemeClr>
                </a:solidFill>
              </a:rPr>
              <a:t>Juge-arbitrage / Arbitrage</a:t>
            </a:r>
          </a:p>
          <a:p>
            <a:pPr marL="285750" indent="-285750">
              <a:buFont typeface="Arial" panose="020B0604020202020204" pitchFamily="34" charset="0"/>
              <a:buChar char="•"/>
            </a:pPr>
            <a:r>
              <a:rPr lang="fr-FR" sz="2000" b="1" dirty="0">
                <a:solidFill>
                  <a:schemeClr val="bg1">
                    <a:lumMod val="50000"/>
                  </a:schemeClr>
                </a:solidFill>
              </a:rPr>
              <a:t>Saisie de la feuille de rencontre</a:t>
            </a:r>
          </a:p>
          <a:p>
            <a:pPr marL="285750" indent="-285750">
              <a:buFont typeface="Arial" panose="020B0604020202020204" pitchFamily="34" charset="0"/>
              <a:buChar char="•"/>
            </a:pPr>
            <a:endParaRPr lang="fr-FR" b="1" dirty="0">
              <a:solidFill>
                <a:schemeClr val="bg1">
                  <a:lumMod val="50000"/>
                </a:schemeClr>
              </a:solidFill>
            </a:endParaRPr>
          </a:p>
        </p:txBody>
      </p:sp>
      <p:sp>
        <p:nvSpPr>
          <p:cNvPr id="7"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Tree>
    <p:extLst>
      <p:ext uri="{BB962C8B-B14F-4D97-AF65-F5344CB8AC3E}">
        <p14:creationId xmlns:p14="http://schemas.microsoft.com/office/powerpoint/2010/main" val="2154238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0620B84C-6E85-DB21-F94C-FB2B05EEB268}"/>
              </a:ext>
            </a:extLst>
          </p:cNvPr>
          <p:cNvSpPr>
            <a:spLocks noGrp="1"/>
          </p:cNvSpPr>
          <p:nvPr>
            <p:ph type="ftr" sz="quarter" idx="11"/>
          </p:nvPr>
        </p:nvSpPr>
        <p:spPr/>
        <p:txBody>
          <a:bodyPr/>
          <a:lstStyle/>
          <a:p>
            <a:r>
              <a:rPr lang="fr-FR"/>
              <a:t>Commission Seniors Plus IDF</a:t>
            </a:r>
            <a:endParaRPr lang="fr-FR" dirty="0"/>
          </a:p>
        </p:txBody>
      </p:sp>
      <p:sp>
        <p:nvSpPr>
          <p:cNvPr id="4" name="Espace réservé du numéro de diapositive 3">
            <a:extLst>
              <a:ext uri="{FF2B5EF4-FFF2-40B4-BE49-F238E27FC236}">
                <a16:creationId xmlns:a16="http://schemas.microsoft.com/office/drawing/2014/main" id="{031976E0-CC6A-41E8-2DFD-AA1BB26B3983}"/>
              </a:ext>
            </a:extLst>
          </p:cNvPr>
          <p:cNvSpPr>
            <a:spLocks noGrp="1"/>
          </p:cNvSpPr>
          <p:nvPr>
            <p:ph type="sldNum" sz="quarter" idx="12"/>
          </p:nvPr>
        </p:nvSpPr>
        <p:spPr/>
        <p:txBody>
          <a:bodyPr/>
          <a:lstStyle/>
          <a:p>
            <a:fld id="{F2D04793-536E-488D-88DE-3872440630A6}" type="slidenum">
              <a:rPr lang="fr-FR" smtClean="0"/>
              <a:t>4</a:t>
            </a:fld>
            <a:endParaRPr lang="fr-FR"/>
          </a:p>
        </p:txBody>
      </p:sp>
      <p:sp>
        <p:nvSpPr>
          <p:cNvPr id="6" name="ZoneTexte 5">
            <a:extLst>
              <a:ext uri="{FF2B5EF4-FFF2-40B4-BE49-F238E27FC236}">
                <a16:creationId xmlns:a16="http://schemas.microsoft.com/office/drawing/2014/main" id="{132D2581-F82B-A429-5382-408223CDFD1B}"/>
              </a:ext>
            </a:extLst>
          </p:cNvPr>
          <p:cNvSpPr txBox="1"/>
          <p:nvPr/>
        </p:nvSpPr>
        <p:spPr>
          <a:xfrm>
            <a:off x="6019800" y="548680"/>
            <a:ext cx="2872680" cy="369332"/>
          </a:xfrm>
          <a:prstGeom prst="rect">
            <a:avLst/>
          </a:prstGeom>
          <a:noFill/>
        </p:spPr>
        <p:txBody>
          <a:bodyPr wrap="square" rtlCol="0">
            <a:spAutoFit/>
          </a:bodyPr>
          <a:lstStyle/>
          <a:p>
            <a:pPr algn="r"/>
            <a:r>
              <a:rPr lang="fr-FR" dirty="0"/>
              <a:t>CALENDRIER ADMINISTRATIF</a:t>
            </a:r>
          </a:p>
        </p:txBody>
      </p:sp>
      <p:sp>
        <p:nvSpPr>
          <p:cNvPr id="5" name="Espace réservé du pied de page 2">
            <a:extLst>
              <a:ext uri="{FF2B5EF4-FFF2-40B4-BE49-F238E27FC236}">
                <a16:creationId xmlns:a16="http://schemas.microsoft.com/office/drawing/2014/main" id="{2A394CFD-72A8-26AC-DB52-2C5DF3ACEE81}"/>
              </a:ext>
            </a:extLst>
          </p:cNvPr>
          <p:cNvSpPr txBox="1">
            <a:spLocks/>
          </p:cNvSpPr>
          <p:nvPr/>
        </p:nvSpPr>
        <p:spPr>
          <a:xfrm>
            <a:off x="251520" y="6357974"/>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pic>
        <p:nvPicPr>
          <p:cNvPr id="2" name="Image 1">
            <a:extLst>
              <a:ext uri="{FF2B5EF4-FFF2-40B4-BE49-F238E27FC236}">
                <a16:creationId xmlns:a16="http://schemas.microsoft.com/office/drawing/2014/main" id="{8F06A337-8A65-3C8F-6DF8-BED806B3691B}"/>
              </a:ext>
            </a:extLst>
          </p:cNvPr>
          <p:cNvPicPr>
            <a:picLocks noChangeAspect="1"/>
          </p:cNvPicPr>
          <p:nvPr/>
        </p:nvPicPr>
        <p:blipFill>
          <a:blip r:embed="rId2"/>
          <a:stretch>
            <a:fillRect/>
          </a:stretch>
        </p:blipFill>
        <p:spPr>
          <a:xfrm>
            <a:off x="605683" y="1353751"/>
            <a:ext cx="8081117" cy="5165979"/>
          </a:xfrm>
          <a:prstGeom prst="rect">
            <a:avLst/>
          </a:prstGeom>
        </p:spPr>
      </p:pic>
    </p:spTree>
    <p:extLst>
      <p:ext uri="{BB962C8B-B14F-4D97-AF65-F5344CB8AC3E}">
        <p14:creationId xmlns:p14="http://schemas.microsoft.com/office/powerpoint/2010/main" val="419778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1BDC3799-D26D-2222-B4C9-6D8E1774F386}"/>
              </a:ext>
            </a:extLst>
          </p:cNvPr>
          <p:cNvSpPr>
            <a:spLocks noGrp="1"/>
          </p:cNvSpPr>
          <p:nvPr>
            <p:ph type="ftr" sz="quarter" idx="11"/>
          </p:nvPr>
        </p:nvSpPr>
        <p:spPr/>
        <p:txBody>
          <a:bodyPr/>
          <a:lstStyle/>
          <a:p>
            <a:r>
              <a:rPr lang="fr-FR"/>
              <a:t>Commission Seniors Plus IDF</a:t>
            </a:r>
            <a:endParaRPr lang="fr-FR" dirty="0"/>
          </a:p>
        </p:txBody>
      </p:sp>
      <p:sp>
        <p:nvSpPr>
          <p:cNvPr id="4" name="Espace réservé du numéro de diapositive 3">
            <a:extLst>
              <a:ext uri="{FF2B5EF4-FFF2-40B4-BE49-F238E27FC236}">
                <a16:creationId xmlns:a16="http://schemas.microsoft.com/office/drawing/2014/main" id="{88D6C687-B7FA-A7B6-746C-6062C9E8F172}"/>
              </a:ext>
            </a:extLst>
          </p:cNvPr>
          <p:cNvSpPr>
            <a:spLocks noGrp="1"/>
          </p:cNvSpPr>
          <p:nvPr>
            <p:ph type="sldNum" sz="quarter" idx="12"/>
          </p:nvPr>
        </p:nvSpPr>
        <p:spPr/>
        <p:txBody>
          <a:bodyPr/>
          <a:lstStyle/>
          <a:p>
            <a:fld id="{F2D04793-536E-488D-88DE-3872440630A6}" type="slidenum">
              <a:rPr lang="fr-FR" smtClean="0"/>
              <a:t>5</a:t>
            </a:fld>
            <a:endParaRPr lang="fr-FR"/>
          </a:p>
        </p:txBody>
      </p:sp>
      <p:sp>
        <p:nvSpPr>
          <p:cNvPr id="6" name="ZoneTexte 5">
            <a:extLst>
              <a:ext uri="{FF2B5EF4-FFF2-40B4-BE49-F238E27FC236}">
                <a16:creationId xmlns:a16="http://schemas.microsoft.com/office/drawing/2014/main" id="{C7C871A2-53B3-9989-AD17-195B78272916}"/>
              </a:ext>
            </a:extLst>
          </p:cNvPr>
          <p:cNvSpPr txBox="1"/>
          <p:nvPr/>
        </p:nvSpPr>
        <p:spPr>
          <a:xfrm>
            <a:off x="6019800" y="692696"/>
            <a:ext cx="2876078" cy="369332"/>
          </a:xfrm>
          <a:prstGeom prst="rect">
            <a:avLst/>
          </a:prstGeom>
          <a:noFill/>
        </p:spPr>
        <p:txBody>
          <a:bodyPr wrap="square" rtlCol="0">
            <a:spAutoFit/>
          </a:bodyPr>
          <a:lstStyle/>
          <a:p>
            <a:pPr algn="r"/>
            <a:r>
              <a:rPr lang="fr-FR" dirty="0"/>
              <a:t>CALENDRIERS SPORTIFS 1/2</a:t>
            </a:r>
          </a:p>
        </p:txBody>
      </p:sp>
      <p:sp>
        <p:nvSpPr>
          <p:cNvPr id="8"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pic>
        <p:nvPicPr>
          <p:cNvPr id="5" name="Image 4">
            <a:extLst>
              <a:ext uri="{FF2B5EF4-FFF2-40B4-BE49-F238E27FC236}">
                <a16:creationId xmlns:a16="http://schemas.microsoft.com/office/drawing/2014/main" id="{1A4D7A43-F523-236A-2D07-52F35ED946BA}"/>
              </a:ext>
            </a:extLst>
          </p:cNvPr>
          <p:cNvPicPr>
            <a:picLocks noChangeAspect="1"/>
          </p:cNvPicPr>
          <p:nvPr/>
        </p:nvPicPr>
        <p:blipFill>
          <a:blip r:embed="rId2"/>
          <a:stretch>
            <a:fillRect/>
          </a:stretch>
        </p:blipFill>
        <p:spPr>
          <a:xfrm>
            <a:off x="35496" y="1124744"/>
            <a:ext cx="9073008" cy="5184576"/>
          </a:xfrm>
          <a:prstGeom prst="rect">
            <a:avLst/>
          </a:prstGeom>
        </p:spPr>
      </p:pic>
    </p:spTree>
    <p:extLst>
      <p:ext uri="{BB962C8B-B14F-4D97-AF65-F5344CB8AC3E}">
        <p14:creationId xmlns:p14="http://schemas.microsoft.com/office/powerpoint/2010/main" val="625165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58A1A0F2-1115-AFE5-08AB-175397E55E2D}"/>
              </a:ext>
            </a:extLst>
          </p:cNvPr>
          <p:cNvSpPr>
            <a:spLocks noGrp="1"/>
          </p:cNvSpPr>
          <p:nvPr>
            <p:ph type="ftr" sz="quarter" idx="11"/>
          </p:nvPr>
        </p:nvSpPr>
        <p:spPr/>
        <p:txBody>
          <a:bodyPr/>
          <a:lstStyle/>
          <a:p>
            <a:r>
              <a:rPr lang="fr-FR"/>
              <a:t>Commission Seniors Plus IDF</a:t>
            </a:r>
            <a:endParaRPr lang="fr-FR" dirty="0"/>
          </a:p>
        </p:txBody>
      </p:sp>
      <p:sp>
        <p:nvSpPr>
          <p:cNvPr id="4" name="Espace réservé du numéro de diapositive 3">
            <a:extLst>
              <a:ext uri="{FF2B5EF4-FFF2-40B4-BE49-F238E27FC236}">
                <a16:creationId xmlns:a16="http://schemas.microsoft.com/office/drawing/2014/main" id="{DB037C8E-4462-6022-7A60-162FCFC2D939}"/>
              </a:ext>
            </a:extLst>
          </p:cNvPr>
          <p:cNvSpPr>
            <a:spLocks noGrp="1"/>
          </p:cNvSpPr>
          <p:nvPr>
            <p:ph type="sldNum" sz="quarter" idx="12"/>
          </p:nvPr>
        </p:nvSpPr>
        <p:spPr/>
        <p:txBody>
          <a:bodyPr/>
          <a:lstStyle/>
          <a:p>
            <a:fld id="{F2D04793-536E-488D-88DE-3872440630A6}" type="slidenum">
              <a:rPr lang="fr-FR" smtClean="0"/>
              <a:t>6</a:t>
            </a:fld>
            <a:endParaRPr lang="fr-FR"/>
          </a:p>
        </p:txBody>
      </p:sp>
      <p:sp>
        <p:nvSpPr>
          <p:cNvPr id="6" name="ZoneTexte 5">
            <a:extLst>
              <a:ext uri="{FF2B5EF4-FFF2-40B4-BE49-F238E27FC236}">
                <a16:creationId xmlns:a16="http://schemas.microsoft.com/office/drawing/2014/main" id="{B83EBAA9-17A1-560F-ED2E-241AEDB4FD0C}"/>
              </a:ext>
            </a:extLst>
          </p:cNvPr>
          <p:cNvSpPr txBox="1"/>
          <p:nvPr/>
        </p:nvSpPr>
        <p:spPr>
          <a:xfrm>
            <a:off x="6019800" y="692696"/>
            <a:ext cx="2876078" cy="369332"/>
          </a:xfrm>
          <a:prstGeom prst="rect">
            <a:avLst/>
          </a:prstGeom>
          <a:noFill/>
        </p:spPr>
        <p:txBody>
          <a:bodyPr wrap="square" rtlCol="0">
            <a:spAutoFit/>
          </a:bodyPr>
          <a:lstStyle/>
          <a:p>
            <a:pPr algn="r"/>
            <a:r>
              <a:rPr lang="fr-FR" dirty="0"/>
              <a:t>CALENDRIERS SPORTIFS 2/2</a:t>
            </a:r>
          </a:p>
        </p:txBody>
      </p:sp>
      <p:sp>
        <p:nvSpPr>
          <p:cNvPr id="7"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pic>
        <p:nvPicPr>
          <p:cNvPr id="2" name="Image 1">
            <a:extLst>
              <a:ext uri="{FF2B5EF4-FFF2-40B4-BE49-F238E27FC236}">
                <a16:creationId xmlns:a16="http://schemas.microsoft.com/office/drawing/2014/main" id="{7DDF557B-F2AF-E8D2-62C3-8D5678E46214}"/>
              </a:ext>
            </a:extLst>
          </p:cNvPr>
          <p:cNvPicPr>
            <a:picLocks noChangeAspect="1"/>
          </p:cNvPicPr>
          <p:nvPr/>
        </p:nvPicPr>
        <p:blipFill>
          <a:blip r:embed="rId2"/>
          <a:stretch>
            <a:fillRect/>
          </a:stretch>
        </p:blipFill>
        <p:spPr>
          <a:xfrm>
            <a:off x="35496" y="1099466"/>
            <a:ext cx="9108504" cy="5229709"/>
          </a:xfrm>
          <a:prstGeom prst="rect">
            <a:avLst/>
          </a:prstGeom>
        </p:spPr>
      </p:pic>
    </p:spTree>
    <p:extLst>
      <p:ext uri="{BB962C8B-B14F-4D97-AF65-F5344CB8AC3E}">
        <p14:creationId xmlns:p14="http://schemas.microsoft.com/office/powerpoint/2010/main" val="1109107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Espace réservé du contenu 7"/>
          <p:cNvGraphicFramePr>
            <a:graphicFrameLocks noGrp="1"/>
          </p:cNvGraphicFramePr>
          <p:nvPr>
            <p:ph idx="4294967295"/>
            <p:extLst>
              <p:ext uri="{D42A27DB-BD31-4B8C-83A1-F6EECF244321}">
                <p14:modId xmlns:p14="http://schemas.microsoft.com/office/powerpoint/2010/main" val="502531993"/>
              </p:ext>
            </p:extLst>
          </p:nvPr>
        </p:nvGraphicFramePr>
        <p:xfrm>
          <a:off x="1259632" y="1693496"/>
          <a:ext cx="4118827" cy="2468880"/>
        </p:xfrm>
        <a:graphic>
          <a:graphicData uri="http://schemas.openxmlformats.org/drawingml/2006/table">
            <a:tbl>
              <a:tblPr firstRow="1" bandRow="1">
                <a:tableStyleId>{16D9F66E-5EB9-4882-86FB-DCBF35E3C3E4}</a:tableStyleId>
              </a:tblPr>
              <a:tblGrid>
                <a:gridCol w="4118827">
                  <a:extLst>
                    <a:ext uri="{9D8B030D-6E8A-4147-A177-3AD203B41FA5}">
                      <a16:colId xmlns:a16="http://schemas.microsoft.com/office/drawing/2014/main" val="20000"/>
                    </a:ext>
                  </a:extLst>
                </a:gridCol>
              </a:tblGrid>
              <a:tr h="2246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b="0" spc="10" dirty="0">
                          <a:solidFill>
                            <a:schemeClr val="tx1"/>
                          </a:solidFill>
                          <a:latin typeface="+mn-lt"/>
                          <a:cs typeface="Calibri"/>
                        </a:rPr>
                        <a:t>35 ans Dames : nées en 19</a:t>
                      </a:r>
                      <a:r>
                        <a:rPr lang="fr-FR" sz="1200" b="0" spc="10" dirty="0">
                          <a:solidFill>
                            <a:srgbClr val="FF0000"/>
                          </a:solidFill>
                          <a:latin typeface="+mn-lt"/>
                          <a:cs typeface="Calibri"/>
                        </a:rPr>
                        <a:t>92</a:t>
                      </a:r>
                      <a:r>
                        <a:rPr lang="fr-FR" sz="1200" b="0" spc="10" dirty="0">
                          <a:solidFill>
                            <a:schemeClr val="tx1"/>
                          </a:solidFill>
                          <a:latin typeface="+mn-lt"/>
                          <a:cs typeface="Calibri"/>
                        </a:rPr>
                        <a:t> et avant</a:t>
                      </a:r>
                      <a:endParaRPr lang="fr-FR" sz="1200" b="0" dirty="0">
                        <a:solidFill>
                          <a:schemeClr val="tx1"/>
                        </a:solidFill>
                        <a:latin typeface="+mn-lt"/>
                        <a:cs typeface="Calibri"/>
                      </a:endParaRPr>
                    </a:p>
                  </a:txBody>
                  <a:tcPr/>
                </a:tc>
                <a:extLst>
                  <a:ext uri="{0D108BD9-81ED-4DB2-BD59-A6C34878D82A}">
                    <a16:rowId xmlns:a16="http://schemas.microsoft.com/office/drawing/2014/main" val="10000"/>
                  </a:ext>
                </a:extLst>
              </a:tr>
              <a:tr h="166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spc="10" dirty="0">
                          <a:solidFill>
                            <a:schemeClr val="tx1"/>
                          </a:solidFill>
                          <a:latin typeface="+mn-lt"/>
                          <a:cs typeface="Calibri"/>
                        </a:rPr>
                        <a:t>35 ans Messieurs : nés en 19</a:t>
                      </a:r>
                      <a:r>
                        <a:rPr lang="fr-FR" sz="1200" spc="10" dirty="0">
                          <a:solidFill>
                            <a:srgbClr val="FF0000"/>
                          </a:solidFill>
                          <a:latin typeface="+mn-lt"/>
                          <a:cs typeface="Calibri"/>
                        </a:rPr>
                        <a:t>92</a:t>
                      </a:r>
                      <a:r>
                        <a:rPr lang="fr-FR" sz="1200" spc="10" dirty="0">
                          <a:solidFill>
                            <a:schemeClr val="tx1"/>
                          </a:solidFill>
                          <a:latin typeface="+mn-lt"/>
                          <a:cs typeface="Calibri"/>
                        </a:rPr>
                        <a:t> et avant</a:t>
                      </a:r>
                      <a:endParaRPr lang="fr-FR" sz="1200" dirty="0">
                        <a:solidFill>
                          <a:schemeClr val="tx1"/>
                        </a:solidFill>
                        <a:latin typeface="+mn-lt"/>
                        <a:cs typeface="Calibri"/>
                      </a:endParaRPr>
                    </a:p>
                  </a:txBody>
                  <a:tcPr/>
                </a:tc>
                <a:extLst>
                  <a:ext uri="{0D108BD9-81ED-4DB2-BD59-A6C34878D82A}">
                    <a16:rowId xmlns:a16="http://schemas.microsoft.com/office/drawing/2014/main" val="10001"/>
                  </a:ext>
                </a:extLst>
              </a:tr>
              <a:tr h="25211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spc="10" dirty="0">
                          <a:solidFill>
                            <a:schemeClr val="tx1"/>
                          </a:solidFill>
                          <a:latin typeface="+mn-lt"/>
                          <a:cs typeface="Calibri"/>
                        </a:rPr>
                        <a:t>45 ans Dames : nées en 19</a:t>
                      </a:r>
                      <a:r>
                        <a:rPr lang="fr-FR" sz="1200" spc="10" dirty="0">
                          <a:solidFill>
                            <a:srgbClr val="FF0000"/>
                          </a:solidFill>
                          <a:latin typeface="+mn-lt"/>
                          <a:cs typeface="Calibri"/>
                        </a:rPr>
                        <a:t>82</a:t>
                      </a:r>
                      <a:r>
                        <a:rPr lang="fr-FR" sz="1200" spc="10" dirty="0">
                          <a:solidFill>
                            <a:schemeClr val="tx1"/>
                          </a:solidFill>
                          <a:latin typeface="+mn-lt"/>
                          <a:cs typeface="Calibri"/>
                        </a:rPr>
                        <a:t> et avant</a:t>
                      </a:r>
                      <a:endParaRPr lang="fr-FR" sz="1200" dirty="0">
                        <a:solidFill>
                          <a:schemeClr val="tx1"/>
                        </a:solidFill>
                        <a:latin typeface="+mn-lt"/>
                        <a:cs typeface="Calibri"/>
                      </a:endParaRPr>
                    </a:p>
                  </a:txBody>
                  <a:tcPr/>
                </a:tc>
                <a:extLst>
                  <a:ext uri="{0D108BD9-81ED-4DB2-BD59-A6C34878D82A}">
                    <a16:rowId xmlns:a16="http://schemas.microsoft.com/office/drawing/2014/main" val="10002"/>
                  </a:ext>
                </a:extLst>
              </a:tr>
              <a:tr h="12180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spc="10" dirty="0">
                          <a:solidFill>
                            <a:schemeClr val="tx1"/>
                          </a:solidFill>
                          <a:latin typeface="+mn-lt"/>
                          <a:cs typeface="Calibri"/>
                        </a:rPr>
                        <a:t>45 ans Messieurs : nés en 19</a:t>
                      </a:r>
                      <a:r>
                        <a:rPr lang="fr-FR" sz="1200" spc="10" dirty="0">
                          <a:solidFill>
                            <a:srgbClr val="FF0000"/>
                          </a:solidFill>
                          <a:latin typeface="+mn-lt"/>
                          <a:cs typeface="Calibri"/>
                        </a:rPr>
                        <a:t>82</a:t>
                      </a:r>
                      <a:r>
                        <a:rPr lang="fr-FR" sz="1200" spc="10" dirty="0">
                          <a:solidFill>
                            <a:schemeClr val="tx1"/>
                          </a:solidFill>
                          <a:latin typeface="+mn-lt"/>
                          <a:cs typeface="Calibri"/>
                        </a:rPr>
                        <a:t> et avant</a:t>
                      </a:r>
                      <a:endParaRPr lang="fr-FR" sz="1200" dirty="0">
                        <a:solidFill>
                          <a:schemeClr val="tx1"/>
                        </a:solidFill>
                        <a:latin typeface="+mn-lt"/>
                        <a:cs typeface="Calibri"/>
                      </a:endParaRPr>
                    </a:p>
                  </a:txBody>
                  <a:tcPr/>
                </a:tc>
                <a:extLst>
                  <a:ext uri="{0D108BD9-81ED-4DB2-BD59-A6C34878D82A}">
                    <a16:rowId xmlns:a16="http://schemas.microsoft.com/office/drawing/2014/main" val="10003"/>
                  </a:ext>
                </a:extLst>
              </a:tr>
              <a:tr h="1355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spc="10" dirty="0">
                          <a:solidFill>
                            <a:schemeClr val="tx1"/>
                          </a:solidFill>
                          <a:latin typeface="+mn-lt"/>
                          <a:cs typeface="Calibri"/>
                        </a:rPr>
                        <a:t>55 ans Dames : nées en 19</a:t>
                      </a:r>
                      <a:r>
                        <a:rPr lang="fr-FR" sz="1200" spc="10" dirty="0">
                          <a:solidFill>
                            <a:srgbClr val="FF0000"/>
                          </a:solidFill>
                          <a:latin typeface="+mn-lt"/>
                          <a:cs typeface="Calibri"/>
                        </a:rPr>
                        <a:t>72</a:t>
                      </a:r>
                      <a:r>
                        <a:rPr lang="fr-FR" sz="1200" spc="10" dirty="0">
                          <a:solidFill>
                            <a:schemeClr val="tx1"/>
                          </a:solidFill>
                          <a:latin typeface="+mn-lt"/>
                          <a:cs typeface="Calibri"/>
                        </a:rPr>
                        <a:t> et avant</a:t>
                      </a:r>
                      <a:endParaRPr lang="fr-FR" sz="1200" dirty="0">
                        <a:solidFill>
                          <a:schemeClr val="tx1"/>
                        </a:solidFill>
                        <a:latin typeface="+mn-lt"/>
                        <a:cs typeface="Calibri"/>
                      </a:endParaRPr>
                    </a:p>
                  </a:txBody>
                  <a:tcPr/>
                </a:tc>
                <a:extLst>
                  <a:ext uri="{0D108BD9-81ED-4DB2-BD59-A6C34878D82A}">
                    <a16:rowId xmlns:a16="http://schemas.microsoft.com/office/drawing/2014/main" val="10004"/>
                  </a:ext>
                </a:extLst>
              </a:tr>
              <a:tr h="149232">
                <a:tc>
                  <a:txBody>
                    <a:bodyPr/>
                    <a:lstStyle/>
                    <a:p>
                      <a:pPr marL="0" algn="ctr">
                        <a:lnSpc>
                          <a:spcPct val="100000"/>
                        </a:lnSpc>
                      </a:pPr>
                      <a:r>
                        <a:rPr lang="fr-FR" sz="1200" spc="10" dirty="0">
                          <a:solidFill>
                            <a:schemeClr val="tx1"/>
                          </a:solidFill>
                          <a:latin typeface="+mn-lt"/>
                          <a:cs typeface="Calibri"/>
                        </a:rPr>
                        <a:t>55 ans Messieurs : nés en 19</a:t>
                      </a:r>
                      <a:r>
                        <a:rPr lang="fr-FR" sz="1200" spc="10" dirty="0">
                          <a:solidFill>
                            <a:srgbClr val="FF0000"/>
                          </a:solidFill>
                          <a:latin typeface="+mn-lt"/>
                          <a:cs typeface="Calibri"/>
                        </a:rPr>
                        <a:t>72</a:t>
                      </a:r>
                      <a:r>
                        <a:rPr lang="fr-FR" sz="1200" spc="10" dirty="0">
                          <a:solidFill>
                            <a:schemeClr val="tx1"/>
                          </a:solidFill>
                          <a:latin typeface="+mn-lt"/>
                          <a:cs typeface="Calibri"/>
                        </a:rPr>
                        <a:t> et avant</a:t>
                      </a:r>
                      <a:endParaRPr lang="fr-FR" sz="1200" dirty="0">
                        <a:solidFill>
                          <a:schemeClr val="tx1"/>
                        </a:solidFill>
                        <a:latin typeface="+mn-lt"/>
                        <a:cs typeface="Calibri"/>
                      </a:endParaRPr>
                    </a:p>
                  </a:txBody>
                  <a:tcPr/>
                </a:tc>
                <a:extLst>
                  <a:ext uri="{0D108BD9-81ED-4DB2-BD59-A6C34878D82A}">
                    <a16:rowId xmlns:a16="http://schemas.microsoft.com/office/drawing/2014/main" val="10005"/>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spc="10" dirty="0">
                          <a:solidFill>
                            <a:schemeClr val="tx1"/>
                          </a:solidFill>
                          <a:latin typeface="+mn-lt"/>
                          <a:cs typeface="Calibri"/>
                        </a:rPr>
                        <a:t>65 ans Dames : nées en 19</a:t>
                      </a:r>
                      <a:r>
                        <a:rPr lang="fr-FR" sz="1200" spc="10" dirty="0">
                          <a:solidFill>
                            <a:srgbClr val="FF0000"/>
                          </a:solidFill>
                          <a:latin typeface="+mn-lt"/>
                          <a:cs typeface="Calibri"/>
                        </a:rPr>
                        <a:t>62</a:t>
                      </a:r>
                      <a:r>
                        <a:rPr lang="fr-FR" sz="1200" spc="10" dirty="0">
                          <a:solidFill>
                            <a:schemeClr val="tx1"/>
                          </a:solidFill>
                          <a:latin typeface="+mn-lt"/>
                          <a:cs typeface="Calibri"/>
                        </a:rPr>
                        <a:t> et avant</a:t>
                      </a:r>
                      <a:endParaRPr lang="fr-FR" sz="1200" dirty="0">
                        <a:solidFill>
                          <a:schemeClr val="tx1"/>
                        </a:solidFill>
                        <a:latin typeface="+mn-lt"/>
                        <a:cs typeface="Calibri"/>
                      </a:endParaRPr>
                    </a:p>
                  </a:txBody>
                  <a:tcPr/>
                </a:tc>
                <a:extLst>
                  <a:ext uri="{0D108BD9-81ED-4DB2-BD59-A6C34878D82A}">
                    <a16:rowId xmlns:a16="http://schemas.microsoft.com/office/drawing/2014/main" val="10007"/>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200" spc="10" dirty="0">
                          <a:solidFill>
                            <a:schemeClr val="tx1"/>
                          </a:solidFill>
                          <a:latin typeface="+mn-lt"/>
                          <a:cs typeface="Calibri"/>
                        </a:rPr>
                        <a:t>65 ans Messieurs : nés en 19</a:t>
                      </a:r>
                      <a:r>
                        <a:rPr lang="fr-FR" sz="1200" spc="10" dirty="0">
                          <a:solidFill>
                            <a:srgbClr val="FF0000"/>
                          </a:solidFill>
                          <a:latin typeface="+mn-lt"/>
                          <a:cs typeface="Calibri"/>
                        </a:rPr>
                        <a:t>62</a:t>
                      </a:r>
                      <a:r>
                        <a:rPr lang="fr-FR" sz="1200" spc="10" dirty="0">
                          <a:solidFill>
                            <a:schemeClr val="tx1"/>
                          </a:solidFill>
                          <a:latin typeface="+mn-lt"/>
                          <a:cs typeface="Calibri"/>
                        </a:rPr>
                        <a:t> et avant</a:t>
                      </a:r>
                      <a:endParaRPr lang="fr-FR" sz="1200" dirty="0">
                        <a:solidFill>
                          <a:schemeClr val="tx1"/>
                        </a:solidFill>
                        <a:latin typeface="+mn-lt"/>
                        <a:cs typeface="Calibri"/>
                      </a:endParaRPr>
                    </a:p>
                  </a:txBody>
                  <a:tcPr/>
                </a:tc>
                <a:extLst>
                  <a:ext uri="{0D108BD9-81ED-4DB2-BD59-A6C34878D82A}">
                    <a16:rowId xmlns:a16="http://schemas.microsoft.com/office/drawing/2014/main" val="10006"/>
                  </a:ext>
                </a:extLst>
              </a:tr>
              <a:tr h="1297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spc="10" dirty="0">
                          <a:solidFill>
                            <a:schemeClr val="tx1"/>
                          </a:solidFill>
                          <a:latin typeface="+mn-lt"/>
                          <a:cs typeface="Calibri"/>
                        </a:rPr>
                        <a:t>75 ans Messieurs : nés en 19</a:t>
                      </a:r>
                      <a:r>
                        <a:rPr lang="fr-FR" sz="1200" spc="10" dirty="0">
                          <a:solidFill>
                            <a:srgbClr val="FF0000"/>
                          </a:solidFill>
                          <a:latin typeface="+mn-lt"/>
                          <a:cs typeface="Calibri"/>
                        </a:rPr>
                        <a:t>52</a:t>
                      </a:r>
                      <a:r>
                        <a:rPr lang="fr-FR" sz="1200" spc="10" dirty="0">
                          <a:solidFill>
                            <a:schemeClr val="tx1"/>
                          </a:solidFill>
                          <a:latin typeface="+mn-lt"/>
                          <a:cs typeface="Calibri"/>
                        </a:rPr>
                        <a:t> et avant</a:t>
                      </a:r>
                      <a:endParaRPr lang="fr-FR" sz="1200" dirty="0">
                        <a:solidFill>
                          <a:schemeClr val="tx1"/>
                        </a:solidFill>
                        <a:latin typeface="+mn-lt"/>
                        <a:cs typeface="Calibri"/>
                      </a:endParaRPr>
                    </a:p>
                  </a:txBody>
                  <a:tcPr/>
                </a:tc>
                <a:extLst>
                  <a:ext uri="{0D108BD9-81ED-4DB2-BD59-A6C34878D82A}">
                    <a16:rowId xmlns:a16="http://schemas.microsoft.com/office/drawing/2014/main" val="10008"/>
                  </a:ext>
                </a:extLst>
              </a:tr>
            </a:tbl>
          </a:graphicData>
        </a:graphic>
      </p:graphicFrame>
      <p:sp>
        <p:nvSpPr>
          <p:cNvPr id="5" name="Espace réservé du pied de page 4"/>
          <p:cNvSpPr>
            <a:spLocks noGrp="1"/>
          </p:cNvSpPr>
          <p:nvPr>
            <p:ph type="ftr" sz="quarter" idx="11"/>
          </p:nvPr>
        </p:nvSpPr>
        <p:spPr/>
        <p:txBody>
          <a:bodyPr/>
          <a:lstStyle/>
          <a:p>
            <a:r>
              <a:rPr lang="fr-FR"/>
              <a:t>Commission Seniors Plus IDF</a:t>
            </a:r>
            <a:endParaRPr lang="fr-FR" dirty="0"/>
          </a:p>
        </p:txBody>
      </p:sp>
      <p:sp>
        <p:nvSpPr>
          <p:cNvPr id="6" name="Espace réservé du numéro de diapositive 5"/>
          <p:cNvSpPr>
            <a:spLocks noGrp="1"/>
          </p:cNvSpPr>
          <p:nvPr>
            <p:ph type="sldNum" sz="quarter" idx="12"/>
          </p:nvPr>
        </p:nvSpPr>
        <p:spPr/>
        <p:txBody>
          <a:bodyPr/>
          <a:lstStyle/>
          <a:p>
            <a:fld id="{F2D04793-536E-488D-88DE-3872440630A6}" type="slidenum">
              <a:rPr lang="fr-FR" smtClean="0"/>
              <a:t>7</a:t>
            </a:fld>
            <a:endParaRPr lang="fr-FR"/>
          </a:p>
        </p:txBody>
      </p:sp>
      <p:sp>
        <p:nvSpPr>
          <p:cNvPr id="9" name="Rectangle 8"/>
          <p:cNvSpPr/>
          <p:nvPr/>
        </p:nvSpPr>
        <p:spPr>
          <a:xfrm>
            <a:off x="615513" y="1329194"/>
            <a:ext cx="1324962" cy="369332"/>
          </a:xfrm>
          <a:prstGeom prst="rect">
            <a:avLst/>
          </a:prstGeom>
        </p:spPr>
        <p:txBody>
          <a:bodyPr wrap="square">
            <a:spAutoFit/>
          </a:bodyPr>
          <a:lstStyle/>
          <a:p>
            <a:r>
              <a:rPr lang="fr-FR" b="1" spc="10" dirty="0">
                <a:latin typeface="+mj-lt"/>
                <a:cs typeface="Arial"/>
              </a:rPr>
              <a:t>Catégories</a:t>
            </a:r>
            <a:endParaRPr lang="fr-FR" dirty="0">
              <a:latin typeface="+mj-lt"/>
              <a:cs typeface="Arial"/>
            </a:endParaRPr>
          </a:p>
        </p:txBody>
      </p:sp>
      <p:sp>
        <p:nvSpPr>
          <p:cNvPr id="10" name="ZoneTexte 9"/>
          <p:cNvSpPr txBox="1"/>
          <p:nvPr/>
        </p:nvSpPr>
        <p:spPr>
          <a:xfrm>
            <a:off x="4572000" y="548680"/>
            <a:ext cx="4320480" cy="369332"/>
          </a:xfrm>
          <a:prstGeom prst="rect">
            <a:avLst/>
          </a:prstGeom>
          <a:noFill/>
        </p:spPr>
        <p:txBody>
          <a:bodyPr wrap="square" rtlCol="0">
            <a:spAutoFit/>
          </a:bodyPr>
          <a:lstStyle/>
          <a:p>
            <a:pPr algn="r"/>
            <a:r>
              <a:rPr lang="fr-FR" dirty="0"/>
              <a:t>ORGANISATION DU CHAMPIONNAT 1/3</a:t>
            </a:r>
          </a:p>
        </p:txBody>
      </p:sp>
      <p:sp>
        <p:nvSpPr>
          <p:cNvPr id="11" name="text 1"/>
          <p:cNvSpPr txBox="1"/>
          <p:nvPr/>
        </p:nvSpPr>
        <p:spPr>
          <a:xfrm>
            <a:off x="5580112" y="1693496"/>
            <a:ext cx="3092708" cy="836639"/>
          </a:xfrm>
          <a:prstGeom prst="rect">
            <a:avLst/>
          </a:prstGeom>
        </p:spPr>
        <p:txBody>
          <a:bodyPr vert="horz" wrap="square" lIns="0" tIns="0" rIns="0" bIns="0" rtlCol="0">
            <a:spAutoFit/>
          </a:bodyPr>
          <a:lstStyle/>
          <a:p>
            <a:pPr marL="0">
              <a:lnSpc>
                <a:spcPct val="100000"/>
              </a:lnSpc>
            </a:pPr>
            <a:r>
              <a:rPr sz="1359" b="1" i="1" spc="10" dirty="0">
                <a:solidFill>
                  <a:srgbClr val="4C4C4C"/>
                </a:solidFill>
                <a:latin typeface="+mj-lt"/>
                <a:cs typeface="Arial"/>
              </a:rPr>
              <a:t>Pour rappel, un joueur Senior Plus ne peut disputer, dans la même année sportive, les</a:t>
            </a:r>
            <a:r>
              <a:rPr lang="fr-FR" sz="1359" b="1" i="1" spc="10" dirty="0">
                <a:solidFill>
                  <a:srgbClr val="4C4C4C"/>
                </a:solidFill>
                <a:latin typeface="+mj-lt"/>
                <a:cs typeface="Arial"/>
              </a:rPr>
              <a:t> </a:t>
            </a:r>
            <a:r>
              <a:rPr sz="1359" b="1" i="1" spc="10" dirty="0">
                <a:solidFill>
                  <a:srgbClr val="4C4C4C"/>
                </a:solidFill>
                <a:latin typeface="+mj-lt"/>
                <a:cs typeface="Arial"/>
              </a:rPr>
              <a:t>Champion</a:t>
            </a:r>
            <a:r>
              <a:rPr lang="fr-FR" sz="1359" b="1" i="1" spc="10" dirty="0">
                <a:solidFill>
                  <a:srgbClr val="4C4C4C"/>
                </a:solidFill>
                <a:latin typeface="+mj-lt"/>
                <a:cs typeface="Arial"/>
              </a:rPr>
              <a:t>n</a:t>
            </a:r>
            <a:r>
              <a:rPr sz="1359" b="1" i="1" spc="10" dirty="0">
                <a:solidFill>
                  <a:srgbClr val="4C4C4C"/>
                </a:solidFill>
                <a:latin typeface="+mj-lt"/>
                <a:cs typeface="Arial"/>
              </a:rPr>
              <a:t>ats de </a:t>
            </a:r>
            <a:r>
              <a:rPr lang="fr-FR" sz="1359" b="1" i="1" spc="10" dirty="0">
                <a:solidFill>
                  <a:srgbClr val="4C4C4C"/>
                </a:solidFill>
                <a:latin typeface="+mj-lt"/>
                <a:cs typeface="Arial"/>
              </a:rPr>
              <a:t>Ligue</a:t>
            </a:r>
            <a:r>
              <a:rPr sz="1359" b="1" i="1" spc="10" dirty="0">
                <a:solidFill>
                  <a:srgbClr val="4C4C4C"/>
                </a:solidFill>
                <a:latin typeface="+mj-lt"/>
                <a:cs typeface="Arial"/>
              </a:rPr>
              <a:t> Interclub Senior</a:t>
            </a:r>
            <a:r>
              <a:rPr lang="fr-FR" sz="1359" b="1" i="1" spc="10" dirty="0">
                <a:solidFill>
                  <a:srgbClr val="4C4C4C"/>
                </a:solidFill>
                <a:latin typeface="+mj-lt"/>
                <a:cs typeface="Arial"/>
              </a:rPr>
              <a:t>s</a:t>
            </a:r>
            <a:r>
              <a:rPr sz="1359" b="1" i="1" spc="10" dirty="0">
                <a:solidFill>
                  <a:srgbClr val="4C4C4C"/>
                </a:solidFill>
                <a:latin typeface="+mj-lt"/>
                <a:cs typeface="Arial"/>
              </a:rPr>
              <a:t> Plus que dans une seule catégorie d’âge.</a:t>
            </a:r>
            <a:endParaRPr sz="1300" dirty="0">
              <a:latin typeface="+mj-lt"/>
              <a:cs typeface="Arial"/>
            </a:endParaRPr>
          </a:p>
        </p:txBody>
      </p:sp>
      <p:sp>
        <p:nvSpPr>
          <p:cNvPr id="2" name="ZoneTexte 1">
            <a:extLst>
              <a:ext uri="{FF2B5EF4-FFF2-40B4-BE49-F238E27FC236}">
                <a16:creationId xmlns:a16="http://schemas.microsoft.com/office/drawing/2014/main" id="{5FA87ECD-68CF-BD5A-99E7-7EC8643718D1}"/>
              </a:ext>
            </a:extLst>
          </p:cNvPr>
          <p:cNvSpPr txBox="1"/>
          <p:nvPr/>
        </p:nvSpPr>
        <p:spPr>
          <a:xfrm>
            <a:off x="506562" y="4258576"/>
            <a:ext cx="5073550" cy="369332"/>
          </a:xfrm>
          <a:prstGeom prst="rect">
            <a:avLst/>
          </a:prstGeom>
          <a:noFill/>
        </p:spPr>
        <p:txBody>
          <a:bodyPr wrap="square" rtlCol="0">
            <a:spAutoFit/>
          </a:bodyPr>
          <a:lstStyle/>
          <a:p>
            <a:pPr algn="ctr"/>
            <a:r>
              <a:rPr lang="fr-FR" b="1" dirty="0"/>
              <a:t>Nombre de joueurs à inscrire dans la fiche équipe</a:t>
            </a:r>
          </a:p>
        </p:txBody>
      </p:sp>
      <p:sp>
        <p:nvSpPr>
          <p:cNvPr id="3" name="ZoneTexte 2">
            <a:extLst>
              <a:ext uri="{FF2B5EF4-FFF2-40B4-BE49-F238E27FC236}">
                <a16:creationId xmlns:a16="http://schemas.microsoft.com/office/drawing/2014/main" id="{975FC706-36B4-46A3-FA4B-931936B053F3}"/>
              </a:ext>
            </a:extLst>
          </p:cNvPr>
          <p:cNvSpPr txBox="1"/>
          <p:nvPr/>
        </p:nvSpPr>
        <p:spPr>
          <a:xfrm>
            <a:off x="611560" y="4564339"/>
            <a:ext cx="8280920" cy="1569660"/>
          </a:xfrm>
          <a:prstGeom prst="rect">
            <a:avLst/>
          </a:prstGeom>
          <a:noFill/>
        </p:spPr>
        <p:txBody>
          <a:bodyPr wrap="square" rtlCol="0">
            <a:spAutoFit/>
          </a:bodyPr>
          <a:lstStyle/>
          <a:p>
            <a:pPr algn="just"/>
            <a:r>
              <a:rPr lang="fr-FR" sz="1200" dirty="0"/>
              <a:t>L’engagement d’une équipe dans le Championnat nécessite :</a:t>
            </a:r>
          </a:p>
          <a:p>
            <a:pPr marL="171450" indent="-171450" algn="just">
              <a:buFont typeface="Wingdings" panose="05000000000000000000" pitchFamily="2" charset="2"/>
              <a:buChar char="ü"/>
            </a:pPr>
            <a:r>
              <a:rPr lang="fr-FR" sz="1200" dirty="0"/>
              <a:t>   Une équipe est obligatoirement composée de joueurs dont le classement est inférieur ou égal à --15. </a:t>
            </a:r>
            <a:r>
              <a:rPr lang="fr-FR" sz="1200" b="1" dirty="0"/>
              <a:t>Sont donc exclus : les joueurs numérotés. </a:t>
            </a:r>
            <a:endParaRPr lang="fr-FR" sz="1200" dirty="0"/>
          </a:p>
          <a:p>
            <a:pPr marL="285750" indent="-285750" algn="just">
              <a:buFont typeface="Wingdings" panose="05000000000000000000" pitchFamily="2" charset="2"/>
              <a:buChar char="ü"/>
            </a:pPr>
            <a:r>
              <a:rPr lang="fr-FR" sz="1200" dirty="0"/>
              <a:t>Catégorie 35+ à 65+ : 3 joueurs minimum, </a:t>
            </a:r>
            <a:r>
              <a:rPr lang="fr-FR" sz="1200" b="1" dirty="0"/>
              <a:t>15 joueurs maximum</a:t>
            </a:r>
          </a:p>
          <a:p>
            <a:pPr marL="285750" indent="-285750" algn="just">
              <a:buFont typeface="Wingdings" panose="05000000000000000000" pitchFamily="2" charset="2"/>
              <a:buChar char="ü"/>
            </a:pPr>
            <a:r>
              <a:rPr lang="fr-FR" sz="1200" dirty="0"/>
              <a:t>Catégorie Messieurs +75 : 4 joueurs au minimum, dont 1 extérieur du même Comité, </a:t>
            </a:r>
            <a:r>
              <a:rPr lang="fr-FR" sz="1200" b="1" dirty="0"/>
              <a:t>15 joueurs maximum</a:t>
            </a:r>
          </a:p>
          <a:p>
            <a:pPr algn="just"/>
            <a:endParaRPr lang="fr-FR" sz="1200" b="1" i="1" dirty="0">
              <a:solidFill>
                <a:srgbClr val="FF0000"/>
              </a:solidFill>
            </a:endParaRPr>
          </a:p>
          <a:p>
            <a:pPr algn="just"/>
            <a:r>
              <a:rPr lang="fr-FR" sz="1200" b="1" i="1" dirty="0">
                <a:solidFill>
                  <a:srgbClr val="FF0000"/>
                </a:solidFill>
              </a:rPr>
              <a:t>NOTA : Pour éviter des problèmes en cours de championnat il est conseillé d’inscrire le plus possible de joueurs dès l’établissement de la fiche équipe, il n’est pas possible d’en rajouter en cours de championnat,</a:t>
            </a:r>
          </a:p>
        </p:txBody>
      </p:sp>
      <p:sp>
        <p:nvSpPr>
          <p:cNvPr id="12"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Tree>
    <p:extLst>
      <p:ext uri="{BB962C8B-B14F-4D97-AF65-F5344CB8AC3E}">
        <p14:creationId xmlns:p14="http://schemas.microsoft.com/office/powerpoint/2010/main" val="3389856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F2D04793-536E-488D-88DE-3872440630A6}" type="slidenum">
              <a:rPr lang="fr-FR" smtClean="0"/>
              <a:t>8</a:t>
            </a:fld>
            <a:endParaRPr lang="fr-FR"/>
          </a:p>
        </p:txBody>
      </p:sp>
      <p:sp>
        <p:nvSpPr>
          <p:cNvPr id="10" name="Espace réservé du pied de page 9"/>
          <p:cNvSpPr>
            <a:spLocks noGrp="1"/>
          </p:cNvSpPr>
          <p:nvPr>
            <p:ph type="ftr" sz="quarter" idx="11"/>
          </p:nvPr>
        </p:nvSpPr>
        <p:spPr/>
        <p:txBody>
          <a:bodyPr/>
          <a:lstStyle/>
          <a:p>
            <a:r>
              <a:rPr lang="fr-FR"/>
              <a:t>Commission Seniors Plus IDF</a:t>
            </a:r>
            <a:endParaRPr lang="fr-FR" dirty="0"/>
          </a:p>
        </p:txBody>
      </p:sp>
      <p:sp>
        <p:nvSpPr>
          <p:cNvPr id="54" name="ZoneTexte 53"/>
          <p:cNvSpPr txBox="1"/>
          <p:nvPr/>
        </p:nvSpPr>
        <p:spPr>
          <a:xfrm>
            <a:off x="4572000" y="548680"/>
            <a:ext cx="4320480" cy="369332"/>
          </a:xfrm>
          <a:prstGeom prst="rect">
            <a:avLst/>
          </a:prstGeom>
          <a:noFill/>
        </p:spPr>
        <p:txBody>
          <a:bodyPr wrap="square" rtlCol="0">
            <a:spAutoFit/>
          </a:bodyPr>
          <a:lstStyle/>
          <a:p>
            <a:pPr algn="r"/>
            <a:r>
              <a:rPr lang="fr-FR" dirty="0"/>
              <a:t>ORGANISATION DU CHAMPIONNAT 2/3</a:t>
            </a:r>
          </a:p>
        </p:txBody>
      </p:sp>
      <p:sp>
        <p:nvSpPr>
          <p:cNvPr id="55" name="ZoneTexte 54"/>
          <p:cNvSpPr txBox="1"/>
          <p:nvPr/>
        </p:nvSpPr>
        <p:spPr>
          <a:xfrm>
            <a:off x="603920" y="1412776"/>
            <a:ext cx="2520280" cy="369332"/>
          </a:xfrm>
          <a:prstGeom prst="rect">
            <a:avLst/>
          </a:prstGeom>
          <a:noFill/>
        </p:spPr>
        <p:txBody>
          <a:bodyPr wrap="square" rtlCol="0">
            <a:spAutoFit/>
          </a:bodyPr>
          <a:lstStyle/>
          <a:p>
            <a:pPr algn="ctr"/>
            <a:r>
              <a:rPr lang="fr-FR" b="1" dirty="0"/>
              <a:t>Calcul du poids d’équipe</a:t>
            </a:r>
            <a:endParaRPr lang="fr-FR" b="1" dirty="0">
              <a:solidFill>
                <a:srgbClr val="FF0000"/>
              </a:solidFill>
            </a:endParaRPr>
          </a:p>
        </p:txBody>
      </p:sp>
      <p:sp>
        <p:nvSpPr>
          <p:cNvPr id="56" name="ZoneTexte 55"/>
          <p:cNvSpPr txBox="1"/>
          <p:nvPr/>
        </p:nvSpPr>
        <p:spPr>
          <a:xfrm>
            <a:off x="755576" y="1829537"/>
            <a:ext cx="7713008" cy="830997"/>
          </a:xfrm>
          <a:prstGeom prst="rect">
            <a:avLst/>
          </a:prstGeom>
          <a:noFill/>
        </p:spPr>
        <p:txBody>
          <a:bodyPr wrap="square" rtlCol="0">
            <a:spAutoFit/>
          </a:bodyPr>
          <a:lstStyle/>
          <a:p>
            <a:pPr algn="just"/>
            <a:r>
              <a:rPr lang="fr-FR" sz="1200" dirty="0"/>
              <a:t>Le calcul du poids d’équipe se fait à partir du classement publié début septembre</a:t>
            </a:r>
          </a:p>
          <a:p>
            <a:pPr algn="just"/>
            <a:endParaRPr lang="fr-FR" sz="1200" dirty="0"/>
          </a:p>
          <a:p>
            <a:pPr marL="285750" indent="-285750" algn="just">
              <a:buFont typeface="Wingdings" panose="05000000000000000000" pitchFamily="2" charset="2"/>
              <a:buChar char="ü"/>
            </a:pPr>
            <a:r>
              <a:rPr lang="fr-FR" sz="1200" dirty="0"/>
              <a:t>Catégories de +35 à +65 : sur les 3 meilleurs joueurs (J1+J2+J3) </a:t>
            </a:r>
          </a:p>
          <a:p>
            <a:pPr marL="285750" indent="-285750" algn="just">
              <a:buFont typeface="Wingdings" panose="05000000000000000000" pitchFamily="2" charset="2"/>
              <a:buChar char="ü"/>
            </a:pPr>
            <a:r>
              <a:rPr lang="fr-FR" sz="1200" dirty="0"/>
              <a:t>Catégorie +75 Messieurs : sur les 2 meilleurs joueurs, plus la demi-somme des 3</a:t>
            </a:r>
            <a:r>
              <a:rPr lang="fr-FR" sz="1200" baseline="30000" dirty="0"/>
              <a:t>ème</a:t>
            </a:r>
            <a:r>
              <a:rPr lang="fr-FR" sz="1200" dirty="0"/>
              <a:t> et 4</a:t>
            </a:r>
            <a:r>
              <a:rPr lang="fr-FR" sz="1200" baseline="30000" dirty="0"/>
              <a:t>ème</a:t>
            </a:r>
            <a:r>
              <a:rPr lang="fr-FR" sz="1200" dirty="0"/>
              <a:t> joueurs. (J1+J2+(J3+J4)/2).</a:t>
            </a:r>
          </a:p>
        </p:txBody>
      </p:sp>
      <p:sp>
        <p:nvSpPr>
          <p:cNvPr id="4" name="ZoneTexte 3">
            <a:extLst>
              <a:ext uri="{FF2B5EF4-FFF2-40B4-BE49-F238E27FC236}">
                <a16:creationId xmlns:a16="http://schemas.microsoft.com/office/drawing/2014/main" id="{46DBDD1A-D6A1-9B37-56B4-1CBC9EDC9380}"/>
              </a:ext>
            </a:extLst>
          </p:cNvPr>
          <p:cNvSpPr txBox="1"/>
          <p:nvPr/>
        </p:nvSpPr>
        <p:spPr>
          <a:xfrm>
            <a:off x="460386" y="2716054"/>
            <a:ext cx="2655996" cy="369332"/>
          </a:xfrm>
          <a:prstGeom prst="rect">
            <a:avLst/>
          </a:prstGeom>
          <a:noFill/>
        </p:spPr>
        <p:txBody>
          <a:bodyPr wrap="square" rtlCol="0">
            <a:spAutoFit/>
          </a:bodyPr>
          <a:lstStyle/>
          <a:p>
            <a:pPr algn="ctr"/>
            <a:r>
              <a:rPr lang="fr-FR" b="1" dirty="0"/>
              <a:t>Division Pré-Nationale</a:t>
            </a:r>
          </a:p>
        </p:txBody>
      </p:sp>
      <p:sp>
        <p:nvSpPr>
          <p:cNvPr id="5" name="ZoneTexte 4">
            <a:extLst>
              <a:ext uri="{FF2B5EF4-FFF2-40B4-BE49-F238E27FC236}">
                <a16:creationId xmlns:a16="http://schemas.microsoft.com/office/drawing/2014/main" id="{19135E33-5015-0D45-A931-34163EBAC447}"/>
              </a:ext>
            </a:extLst>
          </p:cNvPr>
          <p:cNvSpPr txBox="1"/>
          <p:nvPr/>
        </p:nvSpPr>
        <p:spPr>
          <a:xfrm>
            <a:off x="899592" y="3059668"/>
            <a:ext cx="2808312" cy="369332"/>
          </a:xfrm>
          <a:prstGeom prst="rect">
            <a:avLst/>
          </a:prstGeom>
          <a:noFill/>
        </p:spPr>
        <p:txBody>
          <a:bodyPr wrap="square" rtlCol="0">
            <a:spAutoFit/>
          </a:bodyPr>
          <a:lstStyle/>
          <a:p>
            <a:r>
              <a:rPr lang="fr-FR" b="1" dirty="0"/>
              <a:t>Phase préliminaire (poules)</a:t>
            </a:r>
          </a:p>
        </p:txBody>
      </p:sp>
      <p:sp>
        <p:nvSpPr>
          <p:cNvPr id="6" name="ZoneTexte 5">
            <a:extLst>
              <a:ext uri="{FF2B5EF4-FFF2-40B4-BE49-F238E27FC236}">
                <a16:creationId xmlns:a16="http://schemas.microsoft.com/office/drawing/2014/main" id="{4106C5C8-1E7A-EEA4-6C46-460BA330FE49}"/>
              </a:ext>
            </a:extLst>
          </p:cNvPr>
          <p:cNvSpPr txBox="1"/>
          <p:nvPr/>
        </p:nvSpPr>
        <p:spPr>
          <a:xfrm>
            <a:off x="748586" y="3429000"/>
            <a:ext cx="8219256" cy="2308324"/>
          </a:xfrm>
          <a:prstGeom prst="rect">
            <a:avLst/>
          </a:prstGeom>
          <a:noFill/>
        </p:spPr>
        <p:txBody>
          <a:bodyPr wrap="square" rtlCol="0">
            <a:spAutoFit/>
          </a:bodyPr>
          <a:lstStyle/>
          <a:p>
            <a:pPr marL="285750" indent="-285750">
              <a:buFont typeface="Wingdings" panose="05000000000000000000" pitchFamily="2" charset="2"/>
              <a:buChar char="ü"/>
            </a:pPr>
            <a:r>
              <a:rPr lang="fr-FR" sz="1200" dirty="0"/>
              <a:t>Pour 16 clubs engagés, détermination des 4 têtes de série maximum (meilleurs poids d’équipe) </a:t>
            </a:r>
            <a:r>
              <a:rPr lang="fr-FR" sz="1200" b="1" dirty="0"/>
              <a:t>exemptées de phase préliminaire </a:t>
            </a:r>
            <a:r>
              <a:rPr lang="fr-FR" sz="1200" dirty="0"/>
              <a:t>(équipes TS</a:t>
            </a:r>
            <a:r>
              <a:rPr lang="fr-FR" sz="1200" baseline="-25000" dirty="0"/>
              <a:t>1</a:t>
            </a:r>
            <a:r>
              <a:rPr lang="fr-FR" sz="1200" dirty="0"/>
              <a:t>, TS</a:t>
            </a:r>
            <a:r>
              <a:rPr lang="fr-FR" sz="1200" baseline="-25000" dirty="0"/>
              <a:t>2</a:t>
            </a:r>
            <a:r>
              <a:rPr lang="fr-FR" sz="1200" dirty="0"/>
              <a:t>, TS</a:t>
            </a:r>
            <a:r>
              <a:rPr lang="fr-FR" sz="1200" baseline="-25000" dirty="0"/>
              <a:t>3</a:t>
            </a:r>
            <a:r>
              <a:rPr lang="fr-FR" sz="1200" dirty="0"/>
              <a:t>, TS</a:t>
            </a:r>
            <a:r>
              <a:rPr lang="fr-FR" sz="1200" baseline="-25000" dirty="0"/>
              <a:t>4</a:t>
            </a:r>
            <a:r>
              <a:rPr lang="fr-FR" sz="1200" dirty="0"/>
              <a:t>)</a:t>
            </a:r>
          </a:p>
          <a:p>
            <a:pPr marL="285750" indent="-285750">
              <a:buFont typeface="Wingdings" panose="05000000000000000000" pitchFamily="2" charset="2"/>
              <a:buChar char="ü"/>
            </a:pPr>
            <a:r>
              <a:rPr lang="fr-FR" sz="1200" dirty="0"/>
              <a:t>12 équipes restantes maximum par catégorie hors têtes de série,  classées de 5 à 12 par ordre de poids croissant (la plus forte ayant le poids le plus faible), </a:t>
            </a:r>
          </a:p>
          <a:p>
            <a:pPr marL="285750" indent="-285750">
              <a:buFont typeface="Wingdings" panose="05000000000000000000" pitchFamily="2" charset="2"/>
              <a:buChar char="ü"/>
            </a:pPr>
            <a:r>
              <a:rPr lang="fr-FR" sz="1200" dirty="0"/>
              <a:t>3 poules de 4 équipes maximum pré-réparties successivement dans chaque poule par ordre de poids d’équipes croissant (équipe N°5 la plus forte poule A, N°6 poule B, N°7 poule C, N°8 poule C, N°9 poule B, N°10 poule A, N°11 poule A, N°12 poule B, N°13 poule C, </a:t>
            </a:r>
            <a:r>
              <a:rPr lang="fr-FR" sz="1200" dirty="0" err="1"/>
              <a:t>etc</a:t>
            </a:r>
            <a:endParaRPr lang="fr-FR" sz="1200" b="1" dirty="0"/>
          </a:p>
          <a:p>
            <a:pPr marL="285750" indent="-285750">
              <a:buFont typeface="Wingdings" panose="05000000000000000000" pitchFamily="2" charset="2"/>
              <a:buChar char="ü"/>
            </a:pPr>
            <a:r>
              <a:rPr lang="fr-FR" sz="1200" b="1" dirty="0"/>
              <a:t>Dans la mesure du possible</a:t>
            </a:r>
            <a:r>
              <a:rPr lang="fr-FR" sz="1200" dirty="0"/>
              <a:t>, ajustement des poules s’il y a lieu pour éviter les équipes d’un même Comité dans la même poule</a:t>
            </a:r>
          </a:p>
          <a:p>
            <a:pPr marL="285750" indent="-285750">
              <a:buFont typeface="Wingdings" panose="05000000000000000000" pitchFamily="2" charset="2"/>
              <a:buChar char="ü"/>
            </a:pPr>
            <a:r>
              <a:rPr lang="fr-FR" sz="1200" dirty="0"/>
              <a:t>3 vainqueurs de poules et le(s) meilleur(s) second(s) sont qualifiés pour les ¼ de finale (classés de 1 à 4 à l’issue des matches de poule)</a:t>
            </a:r>
          </a:p>
          <a:p>
            <a:pPr marL="285750" indent="-285750">
              <a:buFont typeface="Wingdings" panose="05000000000000000000" pitchFamily="2" charset="2"/>
              <a:buChar char="ü"/>
            </a:pPr>
            <a:r>
              <a:rPr lang="fr-FR" sz="1200" dirty="0"/>
              <a:t>Le meilleur second (classé 4</a:t>
            </a:r>
            <a:r>
              <a:rPr lang="fr-FR" sz="1200" baseline="30000" dirty="0"/>
              <a:t>ème</a:t>
            </a:r>
            <a:r>
              <a:rPr lang="fr-FR" sz="1200" dirty="0"/>
              <a:t>) rencontre la TS</a:t>
            </a:r>
            <a:r>
              <a:rPr lang="fr-FR" sz="1200" baseline="-25000" dirty="0"/>
              <a:t>1</a:t>
            </a:r>
            <a:r>
              <a:rPr lang="fr-FR" sz="1200" dirty="0"/>
              <a:t>, le 3</a:t>
            </a:r>
            <a:r>
              <a:rPr lang="fr-FR" sz="1200" baseline="30000" dirty="0"/>
              <a:t>ème</a:t>
            </a:r>
            <a:r>
              <a:rPr lang="fr-FR" sz="1200" dirty="0"/>
              <a:t> la TS</a:t>
            </a:r>
            <a:r>
              <a:rPr lang="fr-FR" sz="1200" baseline="-25000" dirty="0"/>
              <a:t>2</a:t>
            </a:r>
            <a:r>
              <a:rPr lang="fr-FR" sz="1200" dirty="0"/>
              <a:t>, le 2</a:t>
            </a:r>
            <a:r>
              <a:rPr lang="fr-FR" sz="1200" baseline="30000" dirty="0"/>
              <a:t>ème</a:t>
            </a:r>
            <a:r>
              <a:rPr lang="fr-FR" sz="1200" dirty="0"/>
              <a:t> la TS</a:t>
            </a:r>
            <a:r>
              <a:rPr lang="fr-FR" sz="1200" baseline="-25000" dirty="0"/>
              <a:t>3</a:t>
            </a:r>
            <a:r>
              <a:rPr lang="fr-FR" sz="1200" dirty="0"/>
              <a:t> et le 1</a:t>
            </a:r>
            <a:r>
              <a:rPr lang="fr-FR" sz="1200" baseline="30000" dirty="0"/>
              <a:t>er</a:t>
            </a:r>
            <a:r>
              <a:rPr lang="fr-FR" sz="1200" dirty="0"/>
              <a:t> la TS</a:t>
            </a:r>
            <a:r>
              <a:rPr lang="fr-FR" sz="1200" baseline="-25000" dirty="0"/>
              <a:t>4</a:t>
            </a:r>
          </a:p>
        </p:txBody>
      </p:sp>
      <p:sp>
        <p:nvSpPr>
          <p:cNvPr id="11"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Tree>
    <p:extLst>
      <p:ext uri="{BB962C8B-B14F-4D97-AF65-F5344CB8AC3E}">
        <p14:creationId xmlns:p14="http://schemas.microsoft.com/office/powerpoint/2010/main" val="1387948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pied de page 7"/>
          <p:cNvSpPr>
            <a:spLocks noGrp="1"/>
          </p:cNvSpPr>
          <p:nvPr>
            <p:ph type="ftr" sz="quarter" idx="11"/>
          </p:nvPr>
        </p:nvSpPr>
        <p:spPr/>
        <p:txBody>
          <a:bodyPr/>
          <a:lstStyle/>
          <a:p>
            <a:r>
              <a:rPr lang="fr-FR"/>
              <a:t>Commission Seniors Plus IDF</a:t>
            </a:r>
            <a:endParaRPr lang="fr-FR" dirty="0"/>
          </a:p>
        </p:txBody>
      </p:sp>
      <p:sp>
        <p:nvSpPr>
          <p:cNvPr id="9" name="Espace réservé du numéro de diapositive 8"/>
          <p:cNvSpPr>
            <a:spLocks noGrp="1"/>
          </p:cNvSpPr>
          <p:nvPr>
            <p:ph type="sldNum" sz="quarter" idx="12"/>
          </p:nvPr>
        </p:nvSpPr>
        <p:spPr/>
        <p:txBody>
          <a:bodyPr/>
          <a:lstStyle/>
          <a:p>
            <a:fld id="{F2D04793-536E-488D-88DE-3872440630A6}" type="slidenum">
              <a:rPr lang="fr-FR" smtClean="0"/>
              <a:t>9</a:t>
            </a:fld>
            <a:endParaRPr lang="fr-FR"/>
          </a:p>
        </p:txBody>
      </p:sp>
      <p:sp>
        <p:nvSpPr>
          <p:cNvPr id="37" name="ZoneTexte 36"/>
          <p:cNvSpPr txBox="1"/>
          <p:nvPr/>
        </p:nvSpPr>
        <p:spPr>
          <a:xfrm>
            <a:off x="820684" y="1613653"/>
            <a:ext cx="8280920" cy="1384995"/>
          </a:xfrm>
          <a:prstGeom prst="rect">
            <a:avLst/>
          </a:prstGeom>
          <a:noFill/>
        </p:spPr>
        <p:txBody>
          <a:bodyPr wrap="square" rtlCol="0">
            <a:spAutoFit/>
          </a:bodyPr>
          <a:lstStyle/>
          <a:p>
            <a:pPr marL="285750" indent="-285750">
              <a:buFont typeface="Wingdings" panose="05000000000000000000" pitchFamily="2" charset="2"/>
              <a:buChar char="ü"/>
            </a:pPr>
            <a:r>
              <a:rPr lang="fr-FR" sz="1200" dirty="0"/>
              <a:t>Classement des têtes de série par ordre de poids croissant, TS N°1, TS N°2, TS N°3, TS N°4</a:t>
            </a:r>
          </a:p>
          <a:p>
            <a:pPr marL="285750" indent="-285750">
              <a:buFont typeface="Wingdings" panose="05000000000000000000" pitchFamily="2" charset="2"/>
              <a:buChar char="ü"/>
            </a:pPr>
            <a:r>
              <a:rPr lang="fr-FR" sz="1200" dirty="0"/>
              <a:t>Le 4 premières équipes classées dans la Gestion Sportive rencontrent une tête de série en ¼ de finale (</a:t>
            </a:r>
            <a:r>
              <a:rPr lang="fr-FR" sz="1200" b="1" dirty="0"/>
              <a:t>la tête de série reçoit</a:t>
            </a:r>
            <a:r>
              <a:rPr lang="fr-FR" sz="1200" dirty="0"/>
              <a:t>)</a:t>
            </a:r>
          </a:p>
          <a:p>
            <a:pPr marL="285750" indent="-285750">
              <a:buFont typeface="Wingdings" panose="05000000000000000000" pitchFamily="2" charset="2"/>
              <a:buChar char="ü"/>
            </a:pPr>
            <a:r>
              <a:rPr lang="fr-FR" sz="1200" dirty="0"/>
              <a:t>Les perdants des ¼ de finale du tableau principal entrent en ½ finale du tableau de classement (</a:t>
            </a:r>
            <a:r>
              <a:rPr lang="fr-FR" sz="1200" b="1" dirty="0"/>
              <a:t>les positions issues du tableau principal sont conservées</a:t>
            </a:r>
            <a:r>
              <a:rPr lang="fr-FR" sz="1200" dirty="0"/>
              <a:t>)</a:t>
            </a:r>
          </a:p>
          <a:p>
            <a:pPr marL="285750" indent="-285750">
              <a:buFont typeface="Wingdings" panose="05000000000000000000" pitchFamily="2" charset="2"/>
              <a:buChar char="ü"/>
            </a:pPr>
            <a:r>
              <a:rPr lang="fr-FR" sz="1200" dirty="0"/>
              <a:t>En ½ finale de tableau principal et de tableau de classement, les équipes de haut de tableau reçoivent (*)</a:t>
            </a:r>
          </a:p>
          <a:p>
            <a:pPr marL="285750" indent="-285750">
              <a:buFont typeface="Wingdings" panose="05000000000000000000" pitchFamily="2" charset="2"/>
              <a:buChar char="ü"/>
            </a:pPr>
            <a:r>
              <a:rPr lang="fr-FR" sz="1200" dirty="0"/>
              <a:t>A l’issue de la phase finale, vainqueur qualifié d’office en CDF, 7 suppléants candidats à la qualification en liste d’attente (3 suppléants pour les  Dames 65 et Messieurs 75)</a:t>
            </a:r>
          </a:p>
        </p:txBody>
      </p:sp>
      <p:sp>
        <p:nvSpPr>
          <p:cNvPr id="38" name="ZoneTexte 37"/>
          <p:cNvSpPr txBox="1"/>
          <p:nvPr/>
        </p:nvSpPr>
        <p:spPr>
          <a:xfrm>
            <a:off x="800516" y="1317754"/>
            <a:ext cx="1422648" cy="369332"/>
          </a:xfrm>
          <a:prstGeom prst="rect">
            <a:avLst/>
          </a:prstGeom>
          <a:noFill/>
        </p:spPr>
        <p:txBody>
          <a:bodyPr wrap="square" rtlCol="0">
            <a:spAutoFit/>
          </a:bodyPr>
          <a:lstStyle/>
          <a:p>
            <a:r>
              <a:rPr lang="fr-FR" b="1" dirty="0"/>
              <a:t>Phase finale</a:t>
            </a:r>
          </a:p>
        </p:txBody>
      </p:sp>
      <p:sp>
        <p:nvSpPr>
          <p:cNvPr id="39" name="ZoneTexte 38"/>
          <p:cNvSpPr txBox="1"/>
          <p:nvPr/>
        </p:nvSpPr>
        <p:spPr>
          <a:xfrm>
            <a:off x="4572000" y="548680"/>
            <a:ext cx="4320480" cy="369332"/>
          </a:xfrm>
          <a:prstGeom prst="rect">
            <a:avLst/>
          </a:prstGeom>
          <a:noFill/>
        </p:spPr>
        <p:txBody>
          <a:bodyPr wrap="square" rtlCol="0">
            <a:spAutoFit/>
          </a:bodyPr>
          <a:lstStyle/>
          <a:p>
            <a:pPr algn="r"/>
            <a:r>
              <a:rPr lang="fr-FR" dirty="0"/>
              <a:t>ORGANISATION DU CHAMPIONNAT 3/3</a:t>
            </a:r>
          </a:p>
        </p:txBody>
      </p:sp>
      <p:sp>
        <p:nvSpPr>
          <p:cNvPr id="3" name="ZoneTexte 2">
            <a:extLst>
              <a:ext uri="{FF2B5EF4-FFF2-40B4-BE49-F238E27FC236}">
                <a16:creationId xmlns:a16="http://schemas.microsoft.com/office/drawing/2014/main" id="{D7AA57A0-5A2D-CDC7-454A-62F2C748B0D2}"/>
              </a:ext>
            </a:extLst>
          </p:cNvPr>
          <p:cNvSpPr txBox="1"/>
          <p:nvPr/>
        </p:nvSpPr>
        <p:spPr>
          <a:xfrm>
            <a:off x="748028" y="3384993"/>
            <a:ext cx="2808312" cy="369332"/>
          </a:xfrm>
          <a:prstGeom prst="rect">
            <a:avLst/>
          </a:prstGeom>
          <a:noFill/>
        </p:spPr>
        <p:txBody>
          <a:bodyPr wrap="square" rtlCol="0">
            <a:spAutoFit/>
          </a:bodyPr>
          <a:lstStyle/>
          <a:p>
            <a:pPr algn="ctr"/>
            <a:r>
              <a:rPr lang="fr-FR" b="1" dirty="0"/>
              <a:t>Phase poules uniquement</a:t>
            </a:r>
            <a:endParaRPr lang="fr-FR" sz="1400" b="1" dirty="0"/>
          </a:p>
        </p:txBody>
      </p:sp>
      <p:sp>
        <p:nvSpPr>
          <p:cNvPr id="4" name="ZoneTexte 3">
            <a:extLst>
              <a:ext uri="{FF2B5EF4-FFF2-40B4-BE49-F238E27FC236}">
                <a16:creationId xmlns:a16="http://schemas.microsoft.com/office/drawing/2014/main" id="{026E934E-F4B9-DBA0-0A38-5E9DA1C998A7}"/>
              </a:ext>
            </a:extLst>
          </p:cNvPr>
          <p:cNvSpPr txBox="1"/>
          <p:nvPr/>
        </p:nvSpPr>
        <p:spPr>
          <a:xfrm>
            <a:off x="330863" y="3109881"/>
            <a:ext cx="3448084" cy="369332"/>
          </a:xfrm>
          <a:prstGeom prst="rect">
            <a:avLst/>
          </a:prstGeom>
          <a:noFill/>
        </p:spPr>
        <p:txBody>
          <a:bodyPr wrap="square" rtlCol="0">
            <a:spAutoFit/>
          </a:bodyPr>
          <a:lstStyle/>
          <a:p>
            <a:pPr algn="ctr"/>
            <a:r>
              <a:rPr lang="fr-FR" b="1" dirty="0"/>
              <a:t>Division Promotion Régionale</a:t>
            </a:r>
          </a:p>
        </p:txBody>
      </p:sp>
      <p:sp>
        <p:nvSpPr>
          <p:cNvPr id="5" name="ZoneTexte 4">
            <a:extLst>
              <a:ext uri="{FF2B5EF4-FFF2-40B4-BE49-F238E27FC236}">
                <a16:creationId xmlns:a16="http://schemas.microsoft.com/office/drawing/2014/main" id="{DEF73466-F49E-FB15-591A-644139A18679}"/>
              </a:ext>
            </a:extLst>
          </p:cNvPr>
          <p:cNvSpPr txBox="1"/>
          <p:nvPr/>
        </p:nvSpPr>
        <p:spPr>
          <a:xfrm>
            <a:off x="820684" y="3754325"/>
            <a:ext cx="8064896" cy="1015663"/>
          </a:xfrm>
          <a:prstGeom prst="rect">
            <a:avLst/>
          </a:prstGeom>
          <a:noFill/>
        </p:spPr>
        <p:txBody>
          <a:bodyPr wrap="square" rtlCol="0">
            <a:spAutoFit/>
          </a:bodyPr>
          <a:lstStyle/>
          <a:p>
            <a:pPr marL="285750" indent="-285750">
              <a:buFont typeface="Wingdings" panose="05000000000000000000" pitchFamily="2" charset="2"/>
              <a:buChar char="ü"/>
            </a:pPr>
            <a:r>
              <a:rPr lang="fr-FR" sz="1200" dirty="0"/>
              <a:t>18 équipes maximum par catégorie,  classées par ordre de poids croissant (la plus forte ayant le poids le plus faible), </a:t>
            </a:r>
          </a:p>
          <a:p>
            <a:pPr marL="285750" indent="-285750">
              <a:buFont typeface="Wingdings" panose="05000000000000000000" pitchFamily="2" charset="2"/>
              <a:buChar char="ü"/>
            </a:pPr>
            <a:r>
              <a:rPr lang="fr-FR" sz="1200" dirty="0"/>
              <a:t>3 poules de 6 équipes maximum pré-réparties successivement dans chaque poule par ordre de poids d’équipes croissant (équipe N°1 la plus forte poule A, N°2 poule B, N°3 poule B, N°4 poule A, N°5 poule A, N°6 poule B, etc.)</a:t>
            </a:r>
            <a:endParaRPr lang="fr-FR" sz="1200" b="1" dirty="0"/>
          </a:p>
          <a:p>
            <a:pPr marL="285750" indent="-285750">
              <a:buFont typeface="Wingdings" panose="05000000000000000000" pitchFamily="2" charset="2"/>
              <a:buChar char="ü"/>
            </a:pPr>
            <a:r>
              <a:rPr lang="fr-FR" sz="1200" b="1" dirty="0"/>
              <a:t>Dans la mesure du possible</a:t>
            </a:r>
            <a:r>
              <a:rPr lang="fr-FR" sz="1200" dirty="0"/>
              <a:t>, ajustement des poules s’il y a lieu pour éviter les équipes d’un même Comité dans la même poule</a:t>
            </a:r>
          </a:p>
        </p:txBody>
      </p:sp>
      <p:sp>
        <p:nvSpPr>
          <p:cNvPr id="11"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Tree>
    <p:extLst>
      <p:ext uri="{BB962C8B-B14F-4D97-AF65-F5344CB8AC3E}">
        <p14:creationId xmlns:p14="http://schemas.microsoft.com/office/powerpoint/2010/main" val="2666690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a:t>Commission Seniors Plus IDF</a:t>
            </a:r>
            <a:endParaRPr lang="fr-FR" dirty="0"/>
          </a:p>
        </p:txBody>
      </p:sp>
      <p:sp>
        <p:nvSpPr>
          <p:cNvPr id="4" name="Espace réservé du numéro de diapositive 3"/>
          <p:cNvSpPr>
            <a:spLocks noGrp="1"/>
          </p:cNvSpPr>
          <p:nvPr>
            <p:ph type="sldNum" sz="quarter" idx="12"/>
          </p:nvPr>
        </p:nvSpPr>
        <p:spPr/>
        <p:txBody>
          <a:bodyPr/>
          <a:lstStyle/>
          <a:p>
            <a:fld id="{F2D04793-536E-488D-88DE-3872440630A6}" type="slidenum">
              <a:rPr lang="fr-FR" smtClean="0"/>
              <a:t>10</a:t>
            </a:fld>
            <a:endParaRPr lang="fr-FR"/>
          </a:p>
        </p:txBody>
      </p:sp>
      <p:graphicFrame>
        <p:nvGraphicFramePr>
          <p:cNvPr id="9" name="Tableau 8"/>
          <p:cNvGraphicFramePr>
            <a:graphicFrameLocks noGrp="1"/>
          </p:cNvGraphicFramePr>
          <p:nvPr>
            <p:extLst>
              <p:ext uri="{D42A27DB-BD31-4B8C-83A1-F6EECF244321}">
                <p14:modId xmlns:p14="http://schemas.microsoft.com/office/powerpoint/2010/main" val="4094334857"/>
              </p:ext>
            </p:extLst>
          </p:nvPr>
        </p:nvGraphicFramePr>
        <p:xfrm>
          <a:off x="851248" y="1755511"/>
          <a:ext cx="792088" cy="243840"/>
        </p:xfrm>
        <a:graphic>
          <a:graphicData uri="http://schemas.openxmlformats.org/drawingml/2006/table">
            <a:tbl>
              <a:tblPr firstRow="1" bandRow="1">
                <a:tableStyleId>{16D9F66E-5EB9-4882-86FB-DCBF35E3C3E4}</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N°3 </a:t>
                      </a:r>
                      <a:r>
                        <a:rPr lang="fr-FR" sz="1000" b="1" dirty="0">
                          <a:solidFill>
                            <a:schemeClr val="tx1"/>
                          </a:solidFill>
                          <a:latin typeface="+mn-lt"/>
                        </a:rPr>
                        <a:t>(***)</a:t>
                      </a:r>
                      <a:endParaRPr lang="fr-FR" sz="1000" b="1" baseline="-25000" dirty="0">
                        <a:solidFill>
                          <a:schemeClr val="tx1"/>
                        </a:solidFill>
                        <a:latin typeface="+mn-lt"/>
                      </a:endParaRPr>
                    </a:p>
                  </a:txBody>
                  <a:tcPr/>
                </a:tc>
                <a:extLst>
                  <a:ext uri="{0D108BD9-81ED-4DB2-BD59-A6C34878D82A}">
                    <a16:rowId xmlns:a16="http://schemas.microsoft.com/office/drawing/2014/main" val="10000"/>
                  </a:ext>
                </a:extLst>
              </a:tr>
            </a:tbl>
          </a:graphicData>
        </a:graphic>
      </p:graphicFrame>
      <p:graphicFrame>
        <p:nvGraphicFramePr>
          <p:cNvPr id="10" name="Tableau 9"/>
          <p:cNvGraphicFramePr>
            <a:graphicFrameLocks noGrp="1"/>
          </p:cNvGraphicFramePr>
          <p:nvPr>
            <p:extLst>
              <p:ext uri="{D42A27DB-BD31-4B8C-83A1-F6EECF244321}">
                <p14:modId xmlns:p14="http://schemas.microsoft.com/office/powerpoint/2010/main" val="3950810724"/>
              </p:ext>
            </p:extLst>
          </p:nvPr>
        </p:nvGraphicFramePr>
        <p:xfrm>
          <a:off x="1115616" y="1445383"/>
          <a:ext cx="527720" cy="243840"/>
        </p:xfrm>
        <a:graphic>
          <a:graphicData uri="http://schemas.openxmlformats.org/drawingml/2006/table">
            <a:tbl>
              <a:tblPr firstRow="1" bandRow="1">
                <a:tableStyleId>{16D9F66E-5EB9-4882-86FB-DCBF35E3C3E4}</a:tableStyleId>
              </a:tblPr>
              <a:tblGrid>
                <a:gridCol w="527720">
                  <a:extLst>
                    <a:ext uri="{9D8B030D-6E8A-4147-A177-3AD203B41FA5}">
                      <a16:colId xmlns:a16="http://schemas.microsoft.com/office/drawing/2014/main" val="20000"/>
                    </a:ext>
                  </a:extLst>
                </a:gridCol>
              </a:tblGrid>
              <a:tr h="231800">
                <a:tc>
                  <a:txBody>
                    <a:bodyPr/>
                    <a:lstStyle/>
                    <a:p>
                      <a:pPr algn="ctr"/>
                      <a:r>
                        <a:rPr lang="fr-FR" sz="1000" b="1" dirty="0">
                          <a:latin typeface="+mn-lt"/>
                        </a:rPr>
                        <a:t>TS</a:t>
                      </a:r>
                      <a:r>
                        <a:rPr lang="fr-FR" sz="1000" b="1" baseline="-25000" dirty="0">
                          <a:latin typeface="+mn-lt"/>
                        </a:rPr>
                        <a:t>2</a:t>
                      </a:r>
                      <a:r>
                        <a:rPr lang="fr-FR" sz="1000" b="1" baseline="0" dirty="0">
                          <a:latin typeface="+mn-lt"/>
                        </a:rPr>
                        <a:t>(*)</a:t>
                      </a:r>
                      <a:endParaRPr lang="fr-FR" sz="1000" b="1" baseline="-25000" dirty="0">
                        <a:latin typeface="+mn-lt"/>
                      </a:endParaRPr>
                    </a:p>
                  </a:txBody>
                  <a:tcPr/>
                </a:tc>
                <a:extLst>
                  <a:ext uri="{0D108BD9-81ED-4DB2-BD59-A6C34878D82A}">
                    <a16:rowId xmlns:a16="http://schemas.microsoft.com/office/drawing/2014/main" val="10000"/>
                  </a:ext>
                </a:extLst>
              </a:tr>
            </a:tbl>
          </a:graphicData>
        </a:graphic>
      </p:graphicFrame>
      <p:graphicFrame>
        <p:nvGraphicFramePr>
          <p:cNvPr id="13" name="Tableau 12"/>
          <p:cNvGraphicFramePr>
            <a:graphicFrameLocks noGrp="1"/>
          </p:cNvGraphicFramePr>
          <p:nvPr>
            <p:extLst>
              <p:ext uri="{D42A27DB-BD31-4B8C-83A1-F6EECF244321}">
                <p14:modId xmlns:p14="http://schemas.microsoft.com/office/powerpoint/2010/main" val="100234515"/>
              </p:ext>
            </p:extLst>
          </p:nvPr>
        </p:nvGraphicFramePr>
        <p:xfrm>
          <a:off x="1915344" y="1611495"/>
          <a:ext cx="792088" cy="243840"/>
        </p:xfrm>
        <a:graphic>
          <a:graphicData uri="http://schemas.openxmlformats.org/drawingml/2006/table">
            <a:tbl>
              <a:tblPr firstRow="1" bandRow="1">
                <a:tableStyleId>{16D9F66E-5EB9-4882-86FB-DCBF35E3C3E4}</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Q1(*)</a:t>
                      </a:r>
                    </a:p>
                  </a:txBody>
                  <a:tcPr/>
                </a:tc>
                <a:extLst>
                  <a:ext uri="{0D108BD9-81ED-4DB2-BD59-A6C34878D82A}">
                    <a16:rowId xmlns:a16="http://schemas.microsoft.com/office/drawing/2014/main" val="10000"/>
                  </a:ext>
                </a:extLst>
              </a:tr>
            </a:tbl>
          </a:graphicData>
        </a:graphic>
      </p:graphicFrame>
      <p:cxnSp>
        <p:nvCxnSpPr>
          <p:cNvPr id="15" name="Connecteur en angle 14"/>
          <p:cNvCxnSpPr>
            <a:endCxn id="13" idx="1"/>
          </p:cNvCxnSpPr>
          <p:nvPr/>
        </p:nvCxnSpPr>
        <p:spPr>
          <a:xfrm>
            <a:off x="1643336" y="1589399"/>
            <a:ext cx="272008" cy="144016"/>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7" name="Connecteur en angle 16"/>
          <p:cNvCxnSpPr/>
          <p:nvPr/>
        </p:nvCxnSpPr>
        <p:spPr>
          <a:xfrm flipV="1">
            <a:off x="1643336" y="1733415"/>
            <a:ext cx="272008" cy="144016"/>
          </a:xfrm>
          <a:prstGeom prst="bentConnector3">
            <a:avLst/>
          </a:prstGeom>
        </p:spPr>
        <p:style>
          <a:lnRef idx="1">
            <a:schemeClr val="accent6"/>
          </a:lnRef>
          <a:fillRef idx="0">
            <a:schemeClr val="accent6"/>
          </a:fillRef>
          <a:effectRef idx="0">
            <a:schemeClr val="accent6"/>
          </a:effectRef>
          <a:fontRef idx="minor">
            <a:schemeClr val="tx1"/>
          </a:fontRef>
        </p:style>
      </p:cxnSp>
      <p:graphicFrame>
        <p:nvGraphicFramePr>
          <p:cNvPr id="85" name="Tableau 84"/>
          <p:cNvGraphicFramePr>
            <a:graphicFrameLocks noGrp="1"/>
          </p:cNvGraphicFramePr>
          <p:nvPr>
            <p:extLst>
              <p:ext uri="{D42A27DB-BD31-4B8C-83A1-F6EECF244321}">
                <p14:modId xmlns:p14="http://schemas.microsoft.com/office/powerpoint/2010/main" val="330647458"/>
              </p:ext>
            </p:extLst>
          </p:nvPr>
        </p:nvGraphicFramePr>
        <p:xfrm>
          <a:off x="851248" y="2370976"/>
          <a:ext cx="792088" cy="243840"/>
        </p:xfrm>
        <a:graphic>
          <a:graphicData uri="http://schemas.openxmlformats.org/drawingml/2006/table">
            <a:tbl>
              <a:tblPr firstRow="1" bandRow="1">
                <a:tableStyleId>{22838BEF-8BB2-4498-84A7-C5851F593DF1}</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dirty="0"/>
                        <a:t>N°2 </a:t>
                      </a:r>
                      <a:r>
                        <a:rPr lang="fr-FR" sz="1000" dirty="0">
                          <a:solidFill>
                            <a:schemeClr val="tx1"/>
                          </a:solidFill>
                        </a:rPr>
                        <a:t>(***)</a:t>
                      </a:r>
                      <a:endParaRPr lang="fr-FR" sz="1000" b="1" baseline="-25000" dirty="0">
                        <a:solidFill>
                          <a:schemeClr val="tx1"/>
                        </a:solidFill>
                        <a:latin typeface="+mn-lt"/>
                      </a:endParaRPr>
                    </a:p>
                  </a:txBody>
                  <a:tcPr/>
                </a:tc>
                <a:extLst>
                  <a:ext uri="{0D108BD9-81ED-4DB2-BD59-A6C34878D82A}">
                    <a16:rowId xmlns:a16="http://schemas.microsoft.com/office/drawing/2014/main" val="10000"/>
                  </a:ext>
                </a:extLst>
              </a:tr>
            </a:tbl>
          </a:graphicData>
        </a:graphic>
      </p:graphicFrame>
      <p:graphicFrame>
        <p:nvGraphicFramePr>
          <p:cNvPr id="86" name="Tableau 85"/>
          <p:cNvGraphicFramePr>
            <a:graphicFrameLocks noGrp="1"/>
          </p:cNvGraphicFramePr>
          <p:nvPr>
            <p:extLst>
              <p:ext uri="{D42A27DB-BD31-4B8C-83A1-F6EECF244321}">
                <p14:modId xmlns:p14="http://schemas.microsoft.com/office/powerpoint/2010/main" val="661982971"/>
              </p:ext>
            </p:extLst>
          </p:nvPr>
        </p:nvGraphicFramePr>
        <p:xfrm>
          <a:off x="1115616" y="2060848"/>
          <a:ext cx="527720" cy="243840"/>
        </p:xfrm>
        <a:graphic>
          <a:graphicData uri="http://schemas.openxmlformats.org/drawingml/2006/table">
            <a:tbl>
              <a:tblPr firstRow="1" bandRow="1">
                <a:tableStyleId>{22838BEF-8BB2-4498-84A7-C5851F593DF1}</a:tableStyleId>
              </a:tblPr>
              <a:tblGrid>
                <a:gridCol w="527720">
                  <a:extLst>
                    <a:ext uri="{9D8B030D-6E8A-4147-A177-3AD203B41FA5}">
                      <a16:colId xmlns:a16="http://schemas.microsoft.com/office/drawing/2014/main" val="20000"/>
                    </a:ext>
                  </a:extLst>
                </a:gridCol>
              </a:tblGrid>
              <a:tr h="231800">
                <a:tc>
                  <a:txBody>
                    <a:bodyPr/>
                    <a:lstStyle/>
                    <a:p>
                      <a:pPr algn="ctr"/>
                      <a:r>
                        <a:rPr lang="fr-FR" sz="1000" dirty="0"/>
                        <a:t>TS</a:t>
                      </a:r>
                      <a:r>
                        <a:rPr lang="fr-FR" sz="1000" baseline="-25000" dirty="0"/>
                        <a:t>3</a:t>
                      </a:r>
                      <a:r>
                        <a:rPr lang="fr-FR" sz="1000" baseline="0" dirty="0"/>
                        <a:t>(*)</a:t>
                      </a:r>
                      <a:endParaRPr lang="fr-FR" sz="1000" b="1" baseline="-25000" dirty="0">
                        <a:latin typeface="+mn-lt"/>
                      </a:endParaRPr>
                    </a:p>
                  </a:txBody>
                  <a:tcPr/>
                </a:tc>
                <a:extLst>
                  <a:ext uri="{0D108BD9-81ED-4DB2-BD59-A6C34878D82A}">
                    <a16:rowId xmlns:a16="http://schemas.microsoft.com/office/drawing/2014/main" val="10000"/>
                  </a:ext>
                </a:extLst>
              </a:tr>
            </a:tbl>
          </a:graphicData>
        </a:graphic>
      </p:graphicFrame>
      <p:graphicFrame>
        <p:nvGraphicFramePr>
          <p:cNvPr id="88" name="Tableau 87"/>
          <p:cNvGraphicFramePr>
            <a:graphicFrameLocks noGrp="1"/>
          </p:cNvGraphicFramePr>
          <p:nvPr>
            <p:extLst>
              <p:ext uri="{D42A27DB-BD31-4B8C-83A1-F6EECF244321}">
                <p14:modId xmlns:p14="http://schemas.microsoft.com/office/powerpoint/2010/main" val="2152733868"/>
              </p:ext>
            </p:extLst>
          </p:nvPr>
        </p:nvGraphicFramePr>
        <p:xfrm>
          <a:off x="1915344" y="2226960"/>
          <a:ext cx="792088" cy="243840"/>
        </p:xfrm>
        <a:graphic>
          <a:graphicData uri="http://schemas.openxmlformats.org/drawingml/2006/table">
            <a:tbl>
              <a:tblPr firstRow="1" bandRow="1">
                <a:tableStyleId>{22838BEF-8BB2-4498-84A7-C5851F593DF1}</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dirty="0"/>
                        <a:t>Q2</a:t>
                      </a:r>
                      <a:endParaRPr lang="fr-FR" sz="1000" b="1" dirty="0">
                        <a:latin typeface="+mn-lt"/>
                      </a:endParaRPr>
                    </a:p>
                  </a:txBody>
                  <a:tcPr/>
                </a:tc>
                <a:extLst>
                  <a:ext uri="{0D108BD9-81ED-4DB2-BD59-A6C34878D82A}">
                    <a16:rowId xmlns:a16="http://schemas.microsoft.com/office/drawing/2014/main" val="10000"/>
                  </a:ext>
                </a:extLst>
              </a:tr>
            </a:tbl>
          </a:graphicData>
        </a:graphic>
      </p:graphicFrame>
      <p:cxnSp>
        <p:nvCxnSpPr>
          <p:cNvPr id="89" name="Connecteur en angle 88"/>
          <p:cNvCxnSpPr>
            <a:endCxn id="88" idx="1"/>
          </p:cNvCxnSpPr>
          <p:nvPr/>
        </p:nvCxnSpPr>
        <p:spPr>
          <a:xfrm>
            <a:off x="1643336" y="2204864"/>
            <a:ext cx="272008" cy="144016"/>
          </a:xfrm>
          <a:prstGeom prst="bentConnector3">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0" name="Connecteur en angle 89"/>
          <p:cNvCxnSpPr>
            <a:endCxn id="88" idx="1"/>
          </p:cNvCxnSpPr>
          <p:nvPr/>
        </p:nvCxnSpPr>
        <p:spPr>
          <a:xfrm flipV="1">
            <a:off x="1643336" y="2348880"/>
            <a:ext cx="272008" cy="144016"/>
          </a:xfrm>
          <a:prstGeom prst="bentConnector3">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graphicFrame>
        <p:nvGraphicFramePr>
          <p:cNvPr id="92" name="Tableau 91"/>
          <p:cNvGraphicFramePr>
            <a:graphicFrameLocks noGrp="1"/>
          </p:cNvGraphicFramePr>
          <p:nvPr>
            <p:extLst>
              <p:ext uri="{D42A27DB-BD31-4B8C-83A1-F6EECF244321}">
                <p14:modId xmlns:p14="http://schemas.microsoft.com/office/powerpoint/2010/main" val="2186900527"/>
              </p:ext>
            </p:extLst>
          </p:nvPr>
        </p:nvGraphicFramePr>
        <p:xfrm>
          <a:off x="1115616" y="2970878"/>
          <a:ext cx="527720" cy="243840"/>
        </p:xfrm>
        <a:graphic>
          <a:graphicData uri="http://schemas.openxmlformats.org/drawingml/2006/table">
            <a:tbl>
              <a:tblPr firstRow="1" bandRow="1">
                <a:tableStyleId>{0505E3EF-67EA-436B-97B2-0124C06EBD24}</a:tableStyleId>
              </a:tblPr>
              <a:tblGrid>
                <a:gridCol w="527720">
                  <a:extLst>
                    <a:ext uri="{9D8B030D-6E8A-4147-A177-3AD203B41FA5}">
                      <a16:colId xmlns:a16="http://schemas.microsoft.com/office/drawing/2014/main" val="20000"/>
                    </a:ext>
                  </a:extLst>
                </a:gridCol>
              </a:tblGrid>
              <a:tr h="231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a:t>TS</a:t>
                      </a:r>
                      <a:r>
                        <a:rPr lang="fr-FR" sz="1000" baseline="-25000" dirty="0"/>
                        <a:t>4</a:t>
                      </a:r>
                      <a:r>
                        <a:rPr lang="fr-FR" sz="1000" baseline="0" dirty="0">
                          <a:solidFill>
                            <a:schemeClr val="tx1"/>
                          </a:solidFill>
                        </a:rPr>
                        <a:t>(*)</a:t>
                      </a:r>
                      <a:endParaRPr lang="fr-FR" sz="1000" b="1" baseline="-25000" dirty="0">
                        <a:solidFill>
                          <a:schemeClr val="tx1"/>
                        </a:solidFill>
                        <a:latin typeface="+mn-lt"/>
                      </a:endParaRPr>
                    </a:p>
                  </a:txBody>
                  <a:tcPr/>
                </a:tc>
                <a:extLst>
                  <a:ext uri="{0D108BD9-81ED-4DB2-BD59-A6C34878D82A}">
                    <a16:rowId xmlns:a16="http://schemas.microsoft.com/office/drawing/2014/main" val="10000"/>
                  </a:ext>
                </a:extLst>
              </a:tr>
            </a:tbl>
          </a:graphicData>
        </a:graphic>
      </p:graphicFrame>
      <p:graphicFrame>
        <p:nvGraphicFramePr>
          <p:cNvPr id="93" name="Tableau 92"/>
          <p:cNvGraphicFramePr>
            <a:graphicFrameLocks noGrp="1"/>
          </p:cNvGraphicFramePr>
          <p:nvPr>
            <p:extLst>
              <p:ext uri="{D42A27DB-BD31-4B8C-83A1-F6EECF244321}">
                <p14:modId xmlns:p14="http://schemas.microsoft.com/office/powerpoint/2010/main" val="4119957298"/>
              </p:ext>
            </p:extLst>
          </p:nvPr>
        </p:nvGraphicFramePr>
        <p:xfrm>
          <a:off x="851248" y="2660750"/>
          <a:ext cx="792088" cy="243840"/>
        </p:xfrm>
        <a:graphic>
          <a:graphicData uri="http://schemas.openxmlformats.org/drawingml/2006/table">
            <a:tbl>
              <a:tblPr firstRow="1" bandRow="1">
                <a:tableStyleId>{0505E3EF-67EA-436B-97B2-0124C06EBD24}</a:tableStyleId>
              </a:tblPr>
              <a:tblGrid>
                <a:gridCol w="792088">
                  <a:extLst>
                    <a:ext uri="{9D8B030D-6E8A-4147-A177-3AD203B41FA5}">
                      <a16:colId xmlns:a16="http://schemas.microsoft.com/office/drawing/2014/main" val="20000"/>
                    </a:ext>
                  </a:extLst>
                </a:gridCol>
              </a:tblGrid>
              <a:tr h="231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000" dirty="0"/>
                        <a:t>N°1 </a:t>
                      </a:r>
                      <a:r>
                        <a:rPr lang="fr-FR" sz="1000" dirty="0">
                          <a:solidFill>
                            <a:schemeClr val="tx1"/>
                          </a:solidFill>
                        </a:rPr>
                        <a:t>(***)</a:t>
                      </a:r>
                      <a:endParaRPr lang="fr-FR" sz="1000" b="1" baseline="-25000" dirty="0">
                        <a:solidFill>
                          <a:schemeClr val="tx1"/>
                        </a:solidFill>
                        <a:latin typeface="+mn-lt"/>
                      </a:endParaRPr>
                    </a:p>
                  </a:txBody>
                  <a:tcPr/>
                </a:tc>
                <a:extLst>
                  <a:ext uri="{0D108BD9-81ED-4DB2-BD59-A6C34878D82A}">
                    <a16:rowId xmlns:a16="http://schemas.microsoft.com/office/drawing/2014/main" val="10000"/>
                  </a:ext>
                </a:extLst>
              </a:tr>
            </a:tbl>
          </a:graphicData>
        </a:graphic>
      </p:graphicFrame>
      <p:graphicFrame>
        <p:nvGraphicFramePr>
          <p:cNvPr id="95" name="Tableau 94"/>
          <p:cNvGraphicFramePr>
            <a:graphicFrameLocks noGrp="1"/>
          </p:cNvGraphicFramePr>
          <p:nvPr>
            <p:extLst>
              <p:ext uri="{D42A27DB-BD31-4B8C-83A1-F6EECF244321}">
                <p14:modId xmlns:p14="http://schemas.microsoft.com/office/powerpoint/2010/main" val="1905693554"/>
              </p:ext>
            </p:extLst>
          </p:nvPr>
        </p:nvGraphicFramePr>
        <p:xfrm>
          <a:off x="1915344" y="2826862"/>
          <a:ext cx="792088" cy="243840"/>
        </p:xfrm>
        <a:graphic>
          <a:graphicData uri="http://schemas.openxmlformats.org/drawingml/2006/table">
            <a:tbl>
              <a:tblPr firstRow="1" bandRow="1">
                <a:tableStyleId>{0505E3EF-67EA-436B-97B2-0124C06EBD24}</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dirty="0"/>
                        <a:t>Q3(*)</a:t>
                      </a:r>
                      <a:endParaRPr lang="fr-FR" sz="1000" b="1" dirty="0">
                        <a:latin typeface="+mn-lt"/>
                      </a:endParaRPr>
                    </a:p>
                  </a:txBody>
                  <a:tcPr/>
                </a:tc>
                <a:extLst>
                  <a:ext uri="{0D108BD9-81ED-4DB2-BD59-A6C34878D82A}">
                    <a16:rowId xmlns:a16="http://schemas.microsoft.com/office/drawing/2014/main" val="10000"/>
                  </a:ext>
                </a:extLst>
              </a:tr>
            </a:tbl>
          </a:graphicData>
        </a:graphic>
      </p:graphicFrame>
      <p:cxnSp>
        <p:nvCxnSpPr>
          <p:cNvPr id="96" name="Connecteur en angle 95"/>
          <p:cNvCxnSpPr>
            <a:endCxn id="95" idx="1"/>
          </p:cNvCxnSpPr>
          <p:nvPr/>
        </p:nvCxnSpPr>
        <p:spPr>
          <a:xfrm>
            <a:off x="1643336" y="2804766"/>
            <a:ext cx="272008" cy="144016"/>
          </a:xfrm>
          <a:prstGeom prst="bentConnector3">
            <a:avLst/>
          </a:prstGeom>
          <a:ln>
            <a:solidFill>
              <a:schemeClr val="accent3">
                <a:lumMod val="60000"/>
                <a:lumOff val="40000"/>
              </a:schemeClr>
            </a:solidFill>
          </a:ln>
        </p:spPr>
        <p:style>
          <a:lnRef idx="1">
            <a:schemeClr val="accent6"/>
          </a:lnRef>
          <a:fillRef idx="0">
            <a:schemeClr val="accent6"/>
          </a:fillRef>
          <a:effectRef idx="0">
            <a:schemeClr val="accent6"/>
          </a:effectRef>
          <a:fontRef idx="minor">
            <a:schemeClr val="tx1"/>
          </a:fontRef>
        </p:style>
      </p:cxnSp>
      <p:cxnSp>
        <p:nvCxnSpPr>
          <p:cNvPr id="97" name="Connecteur en angle 96"/>
          <p:cNvCxnSpPr>
            <a:endCxn id="95" idx="1"/>
          </p:cNvCxnSpPr>
          <p:nvPr/>
        </p:nvCxnSpPr>
        <p:spPr>
          <a:xfrm flipV="1">
            <a:off x="1643336" y="2948782"/>
            <a:ext cx="272008" cy="144016"/>
          </a:xfrm>
          <a:prstGeom prst="bentConnector3">
            <a:avLst/>
          </a:prstGeom>
          <a:ln>
            <a:solidFill>
              <a:schemeClr val="accent3">
                <a:lumMod val="60000"/>
                <a:lumOff val="40000"/>
              </a:schemeClr>
            </a:solidFill>
          </a:ln>
        </p:spPr>
        <p:style>
          <a:lnRef idx="1">
            <a:schemeClr val="accent6"/>
          </a:lnRef>
          <a:fillRef idx="0">
            <a:schemeClr val="accent6"/>
          </a:fillRef>
          <a:effectRef idx="0">
            <a:schemeClr val="accent6"/>
          </a:effectRef>
          <a:fontRef idx="minor">
            <a:schemeClr val="tx1"/>
          </a:fontRef>
        </p:style>
      </p:cxnSp>
      <p:graphicFrame>
        <p:nvGraphicFramePr>
          <p:cNvPr id="99" name="Tableau 98"/>
          <p:cNvGraphicFramePr>
            <a:graphicFrameLocks noGrp="1"/>
          </p:cNvGraphicFramePr>
          <p:nvPr>
            <p:extLst>
              <p:ext uri="{D42A27DB-BD31-4B8C-83A1-F6EECF244321}">
                <p14:modId xmlns:p14="http://schemas.microsoft.com/office/powerpoint/2010/main" val="3938737951"/>
              </p:ext>
            </p:extLst>
          </p:nvPr>
        </p:nvGraphicFramePr>
        <p:xfrm>
          <a:off x="1115616" y="3602075"/>
          <a:ext cx="527720" cy="243840"/>
        </p:xfrm>
        <a:graphic>
          <a:graphicData uri="http://schemas.openxmlformats.org/drawingml/2006/table">
            <a:tbl>
              <a:tblPr firstRow="1" bandRow="1">
                <a:tableStyleId>{8A107856-5554-42FB-B03E-39F5DBC370BA}</a:tableStyleId>
              </a:tblPr>
              <a:tblGrid>
                <a:gridCol w="527720">
                  <a:extLst>
                    <a:ext uri="{9D8B030D-6E8A-4147-A177-3AD203B41FA5}">
                      <a16:colId xmlns:a16="http://schemas.microsoft.com/office/drawing/2014/main" val="20000"/>
                    </a:ext>
                  </a:extLst>
                </a:gridCol>
              </a:tblGrid>
              <a:tr h="231800">
                <a:tc>
                  <a:txBody>
                    <a:bodyPr/>
                    <a:lstStyle/>
                    <a:p>
                      <a:pPr algn="ctr"/>
                      <a:r>
                        <a:rPr lang="fr-FR" sz="1000" dirty="0"/>
                        <a:t>TS</a:t>
                      </a:r>
                      <a:r>
                        <a:rPr lang="fr-FR" sz="1000" baseline="-25000" dirty="0"/>
                        <a:t>1</a:t>
                      </a:r>
                      <a:r>
                        <a:rPr lang="fr-FR" sz="1000" baseline="0" dirty="0"/>
                        <a:t>(*)</a:t>
                      </a:r>
                      <a:endParaRPr lang="fr-FR" sz="1000" b="1" baseline="-25000" dirty="0">
                        <a:latin typeface="+mn-lt"/>
                      </a:endParaRPr>
                    </a:p>
                  </a:txBody>
                  <a:tcPr/>
                </a:tc>
                <a:extLst>
                  <a:ext uri="{0D108BD9-81ED-4DB2-BD59-A6C34878D82A}">
                    <a16:rowId xmlns:a16="http://schemas.microsoft.com/office/drawing/2014/main" val="10000"/>
                  </a:ext>
                </a:extLst>
              </a:tr>
            </a:tbl>
          </a:graphicData>
        </a:graphic>
      </p:graphicFrame>
      <p:graphicFrame>
        <p:nvGraphicFramePr>
          <p:cNvPr id="100" name="Tableau 99"/>
          <p:cNvGraphicFramePr>
            <a:graphicFrameLocks noGrp="1"/>
          </p:cNvGraphicFramePr>
          <p:nvPr>
            <p:extLst>
              <p:ext uri="{D42A27DB-BD31-4B8C-83A1-F6EECF244321}">
                <p14:modId xmlns:p14="http://schemas.microsoft.com/office/powerpoint/2010/main" val="549925457"/>
              </p:ext>
            </p:extLst>
          </p:nvPr>
        </p:nvGraphicFramePr>
        <p:xfrm>
          <a:off x="851248" y="3291947"/>
          <a:ext cx="792088" cy="243840"/>
        </p:xfrm>
        <a:graphic>
          <a:graphicData uri="http://schemas.openxmlformats.org/drawingml/2006/table">
            <a:tbl>
              <a:tblPr firstRow="1" bandRow="1">
                <a:tableStyleId>{8A107856-5554-42FB-B03E-39F5DBC370BA}</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N°4 </a:t>
                      </a:r>
                      <a:r>
                        <a:rPr lang="fr-FR" sz="1000" b="1" dirty="0">
                          <a:solidFill>
                            <a:schemeClr val="tx1"/>
                          </a:solidFill>
                          <a:latin typeface="+mn-lt"/>
                        </a:rPr>
                        <a:t>(***)</a:t>
                      </a:r>
                      <a:endParaRPr lang="fr-FR" sz="1000" b="1" baseline="-25000" dirty="0">
                        <a:solidFill>
                          <a:schemeClr val="tx1"/>
                        </a:solidFill>
                        <a:latin typeface="+mn-lt"/>
                      </a:endParaRPr>
                    </a:p>
                  </a:txBody>
                  <a:tcPr/>
                </a:tc>
                <a:extLst>
                  <a:ext uri="{0D108BD9-81ED-4DB2-BD59-A6C34878D82A}">
                    <a16:rowId xmlns:a16="http://schemas.microsoft.com/office/drawing/2014/main" val="10000"/>
                  </a:ext>
                </a:extLst>
              </a:tr>
            </a:tbl>
          </a:graphicData>
        </a:graphic>
      </p:graphicFrame>
      <p:graphicFrame>
        <p:nvGraphicFramePr>
          <p:cNvPr id="102" name="Tableau 101"/>
          <p:cNvGraphicFramePr>
            <a:graphicFrameLocks noGrp="1"/>
          </p:cNvGraphicFramePr>
          <p:nvPr>
            <p:extLst>
              <p:ext uri="{D42A27DB-BD31-4B8C-83A1-F6EECF244321}">
                <p14:modId xmlns:p14="http://schemas.microsoft.com/office/powerpoint/2010/main" val="976996165"/>
              </p:ext>
            </p:extLst>
          </p:nvPr>
        </p:nvGraphicFramePr>
        <p:xfrm>
          <a:off x="1915344" y="3458059"/>
          <a:ext cx="792088" cy="243840"/>
        </p:xfrm>
        <a:graphic>
          <a:graphicData uri="http://schemas.openxmlformats.org/drawingml/2006/table">
            <a:tbl>
              <a:tblPr firstRow="1" bandRow="1">
                <a:tableStyleId>{8A107856-5554-42FB-B03E-39F5DBC370BA}</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dirty="0"/>
                        <a:t>Q4</a:t>
                      </a:r>
                      <a:endParaRPr lang="fr-FR" sz="1000" b="1" dirty="0">
                        <a:latin typeface="+mn-lt"/>
                      </a:endParaRPr>
                    </a:p>
                  </a:txBody>
                  <a:tcPr/>
                </a:tc>
                <a:extLst>
                  <a:ext uri="{0D108BD9-81ED-4DB2-BD59-A6C34878D82A}">
                    <a16:rowId xmlns:a16="http://schemas.microsoft.com/office/drawing/2014/main" val="10000"/>
                  </a:ext>
                </a:extLst>
              </a:tr>
            </a:tbl>
          </a:graphicData>
        </a:graphic>
      </p:graphicFrame>
      <p:cxnSp>
        <p:nvCxnSpPr>
          <p:cNvPr id="103" name="Connecteur en angle 102"/>
          <p:cNvCxnSpPr>
            <a:endCxn id="102" idx="1"/>
          </p:cNvCxnSpPr>
          <p:nvPr/>
        </p:nvCxnSpPr>
        <p:spPr>
          <a:xfrm>
            <a:off x="1643336" y="3435963"/>
            <a:ext cx="272008" cy="144016"/>
          </a:xfrm>
          <a:prstGeom prst="bentConnector3">
            <a:avLst/>
          </a:prstGeom>
          <a:ln>
            <a:solidFill>
              <a:srgbClr val="C00000"/>
            </a:solidFill>
          </a:ln>
        </p:spPr>
        <p:style>
          <a:lnRef idx="1">
            <a:schemeClr val="accent6"/>
          </a:lnRef>
          <a:fillRef idx="0">
            <a:schemeClr val="accent6"/>
          </a:fillRef>
          <a:effectRef idx="0">
            <a:schemeClr val="accent6"/>
          </a:effectRef>
          <a:fontRef idx="minor">
            <a:schemeClr val="tx1"/>
          </a:fontRef>
        </p:style>
      </p:cxnSp>
      <p:cxnSp>
        <p:nvCxnSpPr>
          <p:cNvPr id="104" name="Connecteur en angle 103"/>
          <p:cNvCxnSpPr>
            <a:endCxn id="102" idx="1"/>
          </p:cNvCxnSpPr>
          <p:nvPr/>
        </p:nvCxnSpPr>
        <p:spPr>
          <a:xfrm flipV="1">
            <a:off x="1643336" y="3579979"/>
            <a:ext cx="272008" cy="144016"/>
          </a:xfrm>
          <a:prstGeom prst="bentConnector3">
            <a:avLst/>
          </a:prstGeom>
          <a:ln>
            <a:solidFill>
              <a:srgbClr val="C00000"/>
            </a:solidFill>
          </a:ln>
        </p:spPr>
        <p:style>
          <a:lnRef idx="1">
            <a:schemeClr val="accent6"/>
          </a:lnRef>
          <a:fillRef idx="0">
            <a:schemeClr val="accent6"/>
          </a:fillRef>
          <a:effectRef idx="0">
            <a:schemeClr val="accent6"/>
          </a:effectRef>
          <a:fontRef idx="minor">
            <a:schemeClr val="tx1"/>
          </a:fontRef>
        </p:style>
      </p:cxnSp>
      <p:graphicFrame>
        <p:nvGraphicFramePr>
          <p:cNvPr id="106" name="Tableau 105"/>
          <p:cNvGraphicFramePr>
            <a:graphicFrameLocks noGrp="1"/>
          </p:cNvGraphicFramePr>
          <p:nvPr>
            <p:extLst>
              <p:ext uri="{D42A27DB-BD31-4B8C-83A1-F6EECF244321}">
                <p14:modId xmlns:p14="http://schemas.microsoft.com/office/powerpoint/2010/main" val="337962348"/>
              </p:ext>
            </p:extLst>
          </p:nvPr>
        </p:nvGraphicFramePr>
        <p:xfrm>
          <a:off x="1915344" y="4369481"/>
          <a:ext cx="792088" cy="243840"/>
        </p:xfrm>
        <a:graphic>
          <a:graphicData uri="http://schemas.openxmlformats.org/drawingml/2006/table">
            <a:tbl>
              <a:tblPr firstRow="1" bandRow="1">
                <a:tableStyleId>{16D9F66E-5EB9-4882-86FB-DCBF35E3C3E4}</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P1 J5(*)</a:t>
                      </a:r>
                    </a:p>
                  </a:txBody>
                  <a:tcPr/>
                </a:tc>
                <a:extLst>
                  <a:ext uri="{0D108BD9-81ED-4DB2-BD59-A6C34878D82A}">
                    <a16:rowId xmlns:a16="http://schemas.microsoft.com/office/drawing/2014/main" val="10000"/>
                  </a:ext>
                </a:extLst>
              </a:tr>
            </a:tbl>
          </a:graphicData>
        </a:graphic>
      </p:graphicFrame>
      <p:graphicFrame>
        <p:nvGraphicFramePr>
          <p:cNvPr id="107" name="Tableau 106"/>
          <p:cNvGraphicFramePr>
            <a:graphicFrameLocks noGrp="1"/>
          </p:cNvGraphicFramePr>
          <p:nvPr>
            <p:extLst>
              <p:ext uri="{D42A27DB-BD31-4B8C-83A1-F6EECF244321}">
                <p14:modId xmlns:p14="http://schemas.microsoft.com/office/powerpoint/2010/main" val="3711935293"/>
              </p:ext>
            </p:extLst>
          </p:nvPr>
        </p:nvGraphicFramePr>
        <p:xfrm>
          <a:off x="1915344" y="4699864"/>
          <a:ext cx="792088" cy="243840"/>
        </p:xfrm>
        <a:graphic>
          <a:graphicData uri="http://schemas.openxmlformats.org/drawingml/2006/table">
            <a:tbl>
              <a:tblPr firstRow="1" bandRow="1">
                <a:tableStyleId>{22838BEF-8BB2-4498-84A7-C5851F593DF1}</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dirty="0"/>
                        <a:t>P2 J5</a:t>
                      </a:r>
                      <a:endParaRPr lang="fr-FR" sz="1000" b="1" dirty="0">
                        <a:latin typeface="+mn-lt"/>
                      </a:endParaRPr>
                    </a:p>
                  </a:txBody>
                  <a:tcPr/>
                </a:tc>
                <a:extLst>
                  <a:ext uri="{0D108BD9-81ED-4DB2-BD59-A6C34878D82A}">
                    <a16:rowId xmlns:a16="http://schemas.microsoft.com/office/drawing/2014/main" val="10000"/>
                  </a:ext>
                </a:extLst>
              </a:tr>
            </a:tbl>
          </a:graphicData>
        </a:graphic>
      </p:graphicFrame>
      <p:graphicFrame>
        <p:nvGraphicFramePr>
          <p:cNvPr id="108" name="Tableau 107"/>
          <p:cNvGraphicFramePr>
            <a:graphicFrameLocks noGrp="1"/>
          </p:cNvGraphicFramePr>
          <p:nvPr>
            <p:extLst>
              <p:ext uri="{D42A27DB-BD31-4B8C-83A1-F6EECF244321}">
                <p14:modId xmlns:p14="http://schemas.microsoft.com/office/powerpoint/2010/main" val="1784587654"/>
              </p:ext>
            </p:extLst>
          </p:nvPr>
        </p:nvGraphicFramePr>
        <p:xfrm>
          <a:off x="1915344" y="5125208"/>
          <a:ext cx="792088" cy="243840"/>
        </p:xfrm>
        <a:graphic>
          <a:graphicData uri="http://schemas.openxmlformats.org/drawingml/2006/table">
            <a:tbl>
              <a:tblPr firstRow="1" bandRow="1">
                <a:tableStyleId>{0505E3EF-67EA-436B-97B2-0124C06EBD24}</a:tableStyleId>
              </a:tblPr>
              <a:tblGrid>
                <a:gridCol w="792088">
                  <a:extLst>
                    <a:ext uri="{9D8B030D-6E8A-4147-A177-3AD203B41FA5}">
                      <a16:colId xmlns:a16="http://schemas.microsoft.com/office/drawing/2014/main" val="20000"/>
                    </a:ext>
                  </a:extLst>
                </a:gridCol>
              </a:tblGrid>
              <a:tr h="0">
                <a:tc>
                  <a:txBody>
                    <a:bodyPr/>
                    <a:lstStyle/>
                    <a:p>
                      <a:pPr algn="ctr"/>
                      <a:r>
                        <a:rPr lang="fr-FR" sz="1000" dirty="0"/>
                        <a:t>P3 J5(*)</a:t>
                      </a:r>
                      <a:endParaRPr lang="fr-FR" sz="1000" b="1" dirty="0">
                        <a:latin typeface="+mn-lt"/>
                      </a:endParaRPr>
                    </a:p>
                  </a:txBody>
                  <a:tcPr/>
                </a:tc>
                <a:extLst>
                  <a:ext uri="{0D108BD9-81ED-4DB2-BD59-A6C34878D82A}">
                    <a16:rowId xmlns:a16="http://schemas.microsoft.com/office/drawing/2014/main" val="10000"/>
                  </a:ext>
                </a:extLst>
              </a:tr>
            </a:tbl>
          </a:graphicData>
        </a:graphic>
      </p:graphicFrame>
      <p:graphicFrame>
        <p:nvGraphicFramePr>
          <p:cNvPr id="109" name="Tableau 108"/>
          <p:cNvGraphicFramePr>
            <a:graphicFrameLocks noGrp="1"/>
          </p:cNvGraphicFramePr>
          <p:nvPr>
            <p:extLst>
              <p:ext uri="{D42A27DB-BD31-4B8C-83A1-F6EECF244321}">
                <p14:modId xmlns:p14="http://schemas.microsoft.com/office/powerpoint/2010/main" val="1513942539"/>
              </p:ext>
            </p:extLst>
          </p:nvPr>
        </p:nvGraphicFramePr>
        <p:xfrm>
          <a:off x="1915344" y="5477254"/>
          <a:ext cx="792088" cy="243840"/>
        </p:xfrm>
        <a:graphic>
          <a:graphicData uri="http://schemas.openxmlformats.org/drawingml/2006/table">
            <a:tbl>
              <a:tblPr firstRow="1" bandRow="1">
                <a:tableStyleId>{8A107856-5554-42FB-B03E-39F5DBC370BA}</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dirty="0"/>
                        <a:t>P4 J5</a:t>
                      </a:r>
                      <a:endParaRPr lang="fr-FR" sz="1000" b="1" dirty="0">
                        <a:latin typeface="+mn-lt"/>
                      </a:endParaRPr>
                    </a:p>
                  </a:txBody>
                  <a:tcPr/>
                </a:tc>
                <a:extLst>
                  <a:ext uri="{0D108BD9-81ED-4DB2-BD59-A6C34878D82A}">
                    <a16:rowId xmlns:a16="http://schemas.microsoft.com/office/drawing/2014/main" val="10000"/>
                  </a:ext>
                </a:extLst>
              </a:tr>
            </a:tbl>
          </a:graphicData>
        </a:graphic>
      </p:graphicFrame>
      <p:sp>
        <p:nvSpPr>
          <p:cNvPr id="48" name="ZoneTexte 47"/>
          <p:cNvSpPr txBox="1"/>
          <p:nvPr/>
        </p:nvSpPr>
        <p:spPr>
          <a:xfrm>
            <a:off x="228661" y="4243989"/>
            <a:ext cx="746759" cy="369332"/>
          </a:xfrm>
          <a:prstGeom prst="rect">
            <a:avLst/>
          </a:prstGeom>
          <a:noFill/>
        </p:spPr>
        <p:txBody>
          <a:bodyPr wrap="square" rtlCol="0">
            <a:spAutoFit/>
          </a:bodyPr>
          <a:lstStyle/>
          <a:p>
            <a:pPr algn="ctr"/>
            <a:r>
              <a:rPr lang="fr-FR" dirty="0"/>
              <a:t>J1 à 5</a:t>
            </a:r>
          </a:p>
        </p:txBody>
      </p:sp>
      <p:sp>
        <p:nvSpPr>
          <p:cNvPr id="111" name="ZoneTexte 110"/>
          <p:cNvSpPr txBox="1"/>
          <p:nvPr/>
        </p:nvSpPr>
        <p:spPr>
          <a:xfrm>
            <a:off x="1163664" y="4229625"/>
            <a:ext cx="455711" cy="369332"/>
          </a:xfrm>
          <a:prstGeom prst="rect">
            <a:avLst/>
          </a:prstGeom>
          <a:noFill/>
        </p:spPr>
        <p:txBody>
          <a:bodyPr wrap="square" rtlCol="0">
            <a:spAutoFit/>
          </a:bodyPr>
          <a:lstStyle/>
          <a:p>
            <a:pPr algn="ctr"/>
            <a:r>
              <a:rPr lang="fr-FR" dirty="0"/>
              <a:t>J6</a:t>
            </a:r>
          </a:p>
        </p:txBody>
      </p:sp>
      <p:sp>
        <p:nvSpPr>
          <p:cNvPr id="116" name="ZoneTexte 115"/>
          <p:cNvSpPr txBox="1"/>
          <p:nvPr/>
        </p:nvSpPr>
        <p:spPr>
          <a:xfrm>
            <a:off x="1540024" y="5710606"/>
            <a:ext cx="1584176" cy="369332"/>
          </a:xfrm>
          <a:prstGeom prst="rect">
            <a:avLst/>
          </a:prstGeom>
          <a:noFill/>
        </p:spPr>
        <p:txBody>
          <a:bodyPr wrap="square" rtlCol="0">
            <a:spAutoFit/>
          </a:bodyPr>
          <a:lstStyle/>
          <a:p>
            <a:pPr algn="ctr"/>
            <a:r>
              <a:rPr lang="fr-FR" dirty="0"/>
              <a:t>J7 ½ finales </a:t>
            </a:r>
          </a:p>
        </p:txBody>
      </p:sp>
      <p:graphicFrame>
        <p:nvGraphicFramePr>
          <p:cNvPr id="117" name="Tableau 116"/>
          <p:cNvGraphicFramePr>
            <a:graphicFrameLocks noGrp="1"/>
          </p:cNvGraphicFramePr>
          <p:nvPr>
            <p:extLst>
              <p:ext uri="{D42A27DB-BD31-4B8C-83A1-F6EECF244321}">
                <p14:modId xmlns:p14="http://schemas.microsoft.com/office/powerpoint/2010/main" val="2703159893"/>
              </p:ext>
            </p:extLst>
          </p:nvPr>
        </p:nvGraphicFramePr>
        <p:xfrm>
          <a:off x="3369668" y="1855335"/>
          <a:ext cx="792088" cy="401278"/>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401278">
                <a:tc>
                  <a:txBody>
                    <a:bodyPr/>
                    <a:lstStyle/>
                    <a:p>
                      <a:pPr algn="ctr"/>
                      <a:r>
                        <a:rPr lang="fr-FR" sz="1000" b="1" dirty="0">
                          <a:latin typeface="+mn-lt"/>
                        </a:rPr>
                        <a:t>Vainqueur Q1 / Q2</a:t>
                      </a:r>
                    </a:p>
                  </a:txBody>
                  <a:tcPr/>
                </a:tc>
                <a:extLst>
                  <a:ext uri="{0D108BD9-81ED-4DB2-BD59-A6C34878D82A}">
                    <a16:rowId xmlns:a16="http://schemas.microsoft.com/office/drawing/2014/main" val="10000"/>
                  </a:ext>
                </a:extLst>
              </a:tr>
            </a:tbl>
          </a:graphicData>
        </a:graphic>
      </p:graphicFrame>
      <p:graphicFrame>
        <p:nvGraphicFramePr>
          <p:cNvPr id="118" name="Tableau 117"/>
          <p:cNvGraphicFramePr>
            <a:graphicFrameLocks noGrp="1"/>
          </p:cNvGraphicFramePr>
          <p:nvPr>
            <p:extLst>
              <p:ext uri="{D42A27DB-BD31-4B8C-83A1-F6EECF244321}">
                <p14:modId xmlns:p14="http://schemas.microsoft.com/office/powerpoint/2010/main" val="1007992530"/>
              </p:ext>
            </p:extLst>
          </p:nvPr>
        </p:nvGraphicFramePr>
        <p:xfrm>
          <a:off x="3369668" y="3053017"/>
          <a:ext cx="792088" cy="396240"/>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Vainqueur Q3 / Q4</a:t>
                      </a:r>
                    </a:p>
                  </a:txBody>
                  <a:tcPr/>
                </a:tc>
                <a:extLst>
                  <a:ext uri="{0D108BD9-81ED-4DB2-BD59-A6C34878D82A}">
                    <a16:rowId xmlns:a16="http://schemas.microsoft.com/office/drawing/2014/main" val="10000"/>
                  </a:ext>
                </a:extLst>
              </a:tr>
            </a:tbl>
          </a:graphicData>
        </a:graphic>
      </p:graphicFrame>
      <p:sp>
        <p:nvSpPr>
          <p:cNvPr id="119" name="ZoneTexte 118"/>
          <p:cNvSpPr txBox="1"/>
          <p:nvPr/>
        </p:nvSpPr>
        <p:spPr>
          <a:xfrm>
            <a:off x="3610273" y="5710606"/>
            <a:ext cx="455711" cy="369332"/>
          </a:xfrm>
          <a:prstGeom prst="rect">
            <a:avLst/>
          </a:prstGeom>
          <a:noFill/>
        </p:spPr>
        <p:txBody>
          <a:bodyPr wrap="square" rtlCol="0">
            <a:spAutoFit/>
          </a:bodyPr>
          <a:lstStyle/>
          <a:p>
            <a:pPr algn="ctr"/>
            <a:r>
              <a:rPr lang="fr-FR" dirty="0"/>
              <a:t>J8</a:t>
            </a:r>
          </a:p>
        </p:txBody>
      </p:sp>
      <p:graphicFrame>
        <p:nvGraphicFramePr>
          <p:cNvPr id="120" name="Tableau 119"/>
          <p:cNvGraphicFramePr>
            <a:graphicFrameLocks noGrp="1"/>
          </p:cNvGraphicFramePr>
          <p:nvPr>
            <p:extLst>
              <p:ext uri="{D42A27DB-BD31-4B8C-83A1-F6EECF244321}">
                <p14:modId xmlns:p14="http://schemas.microsoft.com/office/powerpoint/2010/main" val="3372057107"/>
              </p:ext>
            </p:extLst>
          </p:nvPr>
        </p:nvGraphicFramePr>
        <p:xfrm>
          <a:off x="3314242" y="4485325"/>
          <a:ext cx="999703" cy="396240"/>
        </p:xfrm>
        <a:graphic>
          <a:graphicData uri="http://schemas.openxmlformats.org/drawingml/2006/table">
            <a:tbl>
              <a:tblPr firstRow="1" bandRow="1">
                <a:tableStyleId>{D7AC3CCA-C797-4891-BE02-D94E43425B78}</a:tableStyleId>
              </a:tblPr>
              <a:tblGrid>
                <a:gridCol w="999703">
                  <a:extLst>
                    <a:ext uri="{9D8B030D-6E8A-4147-A177-3AD203B41FA5}">
                      <a16:colId xmlns:a16="http://schemas.microsoft.com/office/drawing/2014/main" val="20000"/>
                    </a:ext>
                  </a:extLst>
                </a:gridCol>
              </a:tblGrid>
              <a:tr h="378521">
                <a:tc>
                  <a:txBody>
                    <a:bodyPr/>
                    <a:lstStyle/>
                    <a:p>
                      <a:pPr algn="ctr"/>
                      <a:r>
                        <a:rPr lang="fr-FR" sz="1000" b="1" dirty="0">
                          <a:latin typeface="+mn-lt"/>
                        </a:rPr>
                        <a:t>Vainqueur</a:t>
                      </a:r>
                    </a:p>
                    <a:p>
                      <a:pPr algn="ctr"/>
                      <a:r>
                        <a:rPr lang="fr-FR" sz="1000" b="1" dirty="0">
                          <a:latin typeface="+mn-lt"/>
                        </a:rPr>
                        <a:t>P1 J5 / P2 J5</a:t>
                      </a:r>
                    </a:p>
                  </a:txBody>
                  <a:tcPr/>
                </a:tc>
                <a:extLst>
                  <a:ext uri="{0D108BD9-81ED-4DB2-BD59-A6C34878D82A}">
                    <a16:rowId xmlns:a16="http://schemas.microsoft.com/office/drawing/2014/main" val="10000"/>
                  </a:ext>
                </a:extLst>
              </a:tr>
            </a:tbl>
          </a:graphicData>
        </a:graphic>
      </p:graphicFrame>
      <p:graphicFrame>
        <p:nvGraphicFramePr>
          <p:cNvPr id="121" name="Tableau 120"/>
          <p:cNvGraphicFramePr>
            <a:graphicFrameLocks noGrp="1"/>
          </p:cNvGraphicFramePr>
          <p:nvPr>
            <p:extLst>
              <p:ext uri="{D42A27DB-BD31-4B8C-83A1-F6EECF244321}">
                <p14:modId xmlns:p14="http://schemas.microsoft.com/office/powerpoint/2010/main" val="1392937710"/>
              </p:ext>
            </p:extLst>
          </p:nvPr>
        </p:nvGraphicFramePr>
        <p:xfrm>
          <a:off x="3310359" y="5218174"/>
          <a:ext cx="999703" cy="396240"/>
        </p:xfrm>
        <a:graphic>
          <a:graphicData uri="http://schemas.openxmlformats.org/drawingml/2006/table">
            <a:tbl>
              <a:tblPr firstRow="1" bandRow="1">
                <a:tableStyleId>{D7AC3CCA-C797-4891-BE02-D94E43425B78}</a:tableStyleId>
              </a:tblPr>
              <a:tblGrid>
                <a:gridCol w="999703">
                  <a:extLst>
                    <a:ext uri="{9D8B030D-6E8A-4147-A177-3AD203B41FA5}">
                      <a16:colId xmlns:a16="http://schemas.microsoft.com/office/drawing/2014/main" val="20000"/>
                    </a:ext>
                  </a:extLst>
                </a:gridCol>
              </a:tblGrid>
              <a:tr h="389021">
                <a:tc>
                  <a:txBody>
                    <a:bodyPr/>
                    <a:lstStyle/>
                    <a:p>
                      <a:pPr algn="ctr"/>
                      <a:r>
                        <a:rPr lang="fr-FR" sz="1000" b="1" dirty="0">
                          <a:latin typeface="+mn-lt"/>
                        </a:rPr>
                        <a:t>Vainqueur</a:t>
                      </a:r>
                    </a:p>
                    <a:p>
                      <a:pPr algn="ctr"/>
                      <a:r>
                        <a:rPr lang="fr-FR" sz="1000" b="1" dirty="0">
                          <a:latin typeface="+mn-lt"/>
                        </a:rPr>
                        <a:t>P3 J5 / P4 J5</a:t>
                      </a:r>
                    </a:p>
                  </a:txBody>
                  <a:tcPr/>
                </a:tc>
                <a:extLst>
                  <a:ext uri="{0D108BD9-81ED-4DB2-BD59-A6C34878D82A}">
                    <a16:rowId xmlns:a16="http://schemas.microsoft.com/office/drawing/2014/main" val="10000"/>
                  </a:ext>
                </a:extLst>
              </a:tr>
            </a:tbl>
          </a:graphicData>
        </a:graphic>
      </p:graphicFrame>
      <p:cxnSp>
        <p:nvCxnSpPr>
          <p:cNvPr id="2056" name="Connecteur en angle 2055"/>
          <p:cNvCxnSpPr>
            <a:stCxn id="13" idx="3"/>
            <a:endCxn id="117" idx="1"/>
          </p:cNvCxnSpPr>
          <p:nvPr/>
        </p:nvCxnSpPr>
        <p:spPr>
          <a:xfrm>
            <a:off x="2707432" y="1733415"/>
            <a:ext cx="662236" cy="32255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061" name="Connecteur en angle 2060"/>
          <p:cNvCxnSpPr>
            <a:endCxn id="117" idx="1"/>
          </p:cNvCxnSpPr>
          <p:nvPr/>
        </p:nvCxnSpPr>
        <p:spPr>
          <a:xfrm flipV="1">
            <a:off x="2697535" y="2055974"/>
            <a:ext cx="672133" cy="29290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063" name="Connecteur en angle 2062"/>
          <p:cNvCxnSpPr>
            <a:endCxn id="118" idx="1"/>
          </p:cNvCxnSpPr>
          <p:nvPr/>
        </p:nvCxnSpPr>
        <p:spPr>
          <a:xfrm>
            <a:off x="2697535" y="2948782"/>
            <a:ext cx="672133" cy="30235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065" name="Connecteur en angle 2064"/>
          <p:cNvCxnSpPr>
            <a:endCxn id="118" idx="1"/>
          </p:cNvCxnSpPr>
          <p:nvPr/>
        </p:nvCxnSpPr>
        <p:spPr>
          <a:xfrm flipV="1">
            <a:off x="2697535" y="3251137"/>
            <a:ext cx="672133" cy="350938"/>
          </a:xfrm>
          <a:prstGeom prst="bentConnector3">
            <a:avLst/>
          </a:prstGeom>
        </p:spPr>
        <p:style>
          <a:lnRef idx="1">
            <a:schemeClr val="accent1"/>
          </a:lnRef>
          <a:fillRef idx="0">
            <a:schemeClr val="accent1"/>
          </a:fillRef>
          <a:effectRef idx="0">
            <a:schemeClr val="accent1"/>
          </a:effectRef>
          <a:fontRef idx="minor">
            <a:schemeClr val="tx1"/>
          </a:fontRef>
        </p:style>
      </p:cxnSp>
      <p:graphicFrame>
        <p:nvGraphicFramePr>
          <p:cNvPr id="139" name="Tableau 138"/>
          <p:cNvGraphicFramePr>
            <a:graphicFrameLocks noGrp="1"/>
          </p:cNvGraphicFramePr>
          <p:nvPr>
            <p:extLst>
              <p:ext uri="{D42A27DB-BD31-4B8C-83A1-F6EECF244321}">
                <p14:modId xmlns:p14="http://schemas.microsoft.com/office/powerpoint/2010/main" val="1212972648"/>
              </p:ext>
            </p:extLst>
          </p:nvPr>
        </p:nvGraphicFramePr>
        <p:xfrm>
          <a:off x="4966084" y="2380053"/>
          <a:ext cx="792088" cy="640737"/>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640737">
                <a:tc>
                  <a:txBody>
                    <a:bodyPr/>
                    <a:lstStyle/>
                    <a:p>
                      <a:pPr algn="ctr"/>
                      <a:r>
                        <a:rPr lang="fr-FR" sz="1000" b="1" dirty="0">
                          <a:solidFill>
                            <a:srgbClr val="FF0000"/>
                          </a:solidFill>
                          <a:latin typeface="+mn-lt"/>
                        </a:rPr>
                        <a:t>Vainqueur Qualifié</a:t>
                      </a:r>
                      <a:r>
                        <a:rPr lang="fr-FR" sz="1000" b="1" baseline="0" dirty="0">
                          <a:solidFill>
                            <a:srgbClr val="FF0000"/>
                          </a:solidFill>
                          <a:latin typeface="+mn-lt"/>
                        </a:rPr>
                        <a:t> CDF</a:t>
                      </a:r>
                      <a:endParaRPr lang="fr-FR" sz="1000" b="1" dirty="0">
                        <a:solidFill>
                          <a:srgbClr val="FF0000"/>
                        </a:solidFill>
                        <a:latin typeface="+mn-lt"/>
                      </a:endParaRPr>
                    </a:p>
                  </a:txBody>
                  <a:tcPr/>
                </a:tc>
                <a:extLst>
                  <a:ext uri="{0D108BD9-81ED-4DB2-BD59-A6C34878D82A}">
                    <a16:rowId xmlns:a16="http://schemas.microsoft.com/office/drawing/2014/main" val="10000"/>
                  </a:ext>
                </a:extLst>
              </a:tr>
            </a:tbl>
          </a:graphicData>
        </a:graphic>
      </p:graphicFrame>
      <p:cxnSp>
        <p:nvCxnSpPr>
          <p:cNvPr id="2067" name="Connecteur droit 2066"/>
          <p:cNvCxnSpPr/>
          <p:nvPr/>
        </p:nvCxnSpPr>
        <p:spPr>
          <a:xfrm>
            <a:off x="228660" y="3933056"/>
            <a:ext cx="8663819" cy="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2069" name="Connecteur en angle 2068"/>
          <p:cNvCxnSpPr>
            <a:stCxn id="117" idx="3"/>
            <a:endCxn id="139" idx="1"/>
          </p:cNvCxnSpPr>
          <p:nvPr/>
        </p:nvCxnSpPr>
        <p:spPr>
          <a:xfrm>
            <a:off x="4161756" y="2055974"/>
            <a:ext cx="804328" cy="64444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072" name="Connecteur en angle 2071"/>
          <p:cNvCxnSpPr>
            <a:endCxn id="139" idx="1"/>
          </p:cNvCxnSpPr>
          <p:nvPr/>
        </p:nvCxnSpPr>
        <p:spPr>
          <a:xfrm flipV="1">
            <a:off x="4161756" y="2700421"/>
            <a:ext cx="804328" cy="550716"/>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073" name="ZoneTexte 2072"/>
          <p:cNvSpPr txBox="1"/>
          <p:nvPr/>
        </p:nvSpPr>
        <p:spPr>
          <a:xfrm>
            <a:off x="3847435" y="1394861"/>
            <a:ext cx="2546002" cy="338554"/>
          </a:xfrm>
          <a:prstGeom prst="rect">
            <a:avLst/>
          </a:prstGeom>
          <a:noFill/>
        </p:spPr>
        <p:txBody>
          <a:bodyPr wrap="square" rtlCol="0">
            <a:spAutoFit/>
          </a:bodyPr>
          <a:lstStyle/>
          <a:p>
            <a:pPr algn="ctr"/>
            <a:r>
              <a:rPr lang="fr-FR" sz="1600" b="1" dirty="0"/>
              <a:t>TABLEAU PRINCIPAL</a:t>
            </a:r>
          </a:p>
        </p:txBody>
      </p:sp>
      <p:graphicFrame>
        <p:nvGraphicFramePr>
          <p:cNvPr id="149" name="Tableau 148"/>
          <p:cNvGraphicFramePr>
            <a:graphicFrameLocks noGrp="1"/>
          </p:cNvGraphicFramePr>
          <p:nvPr>
            <p:extLst>
              <p:ext uri="{D42A27DB-BD31-4B8C-83A1-F6EECF244321}">
                <p14:modId xmlns:p14="http://schemas.microsoft.com/office/powerpoint/2010/main" val="1203238503"/>
              </p:ext>
            </p:extLst>
          </p:nvPr>
        </p:nvGraphicFramePr>
        <p:xfrm>
          <a:off x="6157156" y="1855335"/>
          <a:ext cx="792088" cy="401278"/>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401278">
                <a:tc>
                  <a:txBody>
                    <a:bodyPr/>
                    <a:lstStyle/>
                    <a:p>
                      <a:pPr algn="ctr"/>
                      <a:r>
                        <a:rPr lang="fr-FR" sz="1000" b="1" dirty="0">
                          <a:latin typeface="+mn-lt"/>
                        </a:rPr>
                        <a:t>Perdant</a:t>
                      </a:r>
                      <a:r>
                        <a:rPr lang="fr-FR" sz="1000" b="1" baseline="0" dirty="0">
                          <a:latin typeface="+mn-lt"/>
                        </a:rPr>
                        <a:t> </a:t>
                      </a:r>
                      <a:r>
                        <a:rPr lang="fr-FR" sz="1000" b="1" dirty="0">
                          <a:latin typeface="+mn-lt"/>
                        </a:rPr>
                        <a:t>J6 Q1/Q2</a:t>
                      </a:r>
                    </a:p>
                  </a:txBody>
                  <a:tcPr/>
                </a:tc>
                <a:extLst>
                  <a:ext uri="{0D108BD9-81ED-4DB2-BD59-A6C34878D82A}">
                    <a16:rowId xmlns:a16="http://schemas.microsoft.com/office/drawing/2014/main" val="10000"/>
                  </a:ext>
                </a:extLst>
              </a:tr>
            </a:tbl>
          </a:graphicData>
        </a:graphic>
      </p:graphicFrame>
      <p:graphicFrame>
        <p:nvGraphicFramePr>
          <p:cNvPr id="150" name="Tableau 149"/>
          <p:cNvGraphicFramePr>
            <a:graphicFrameLocks noGrp="1"/>
          </p:cNvGraphicFramePr>
          <p:nvPr>
            <p:extLst>
              <p:ext uri="{D42A27DB-BD31-4B8C-83A1-F6EECF244321}">
                <p14:modId xmlns:p14="http://schemas.microsoft.com/office/powerpoint/2010/main" val="4227476707"/>
              </p:ext>
            </p:extLst>
          </p:nvPr>
        </p:nvGraphicFramePr>
        <p:xfrm>
          <a:off x="6157156" y="3053017"/>
          <a:ext cx="792088" cy="396240"/>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Perdant J6</a:t>
                      </a:r>
                    </a:p>
                    <a:p>
                      <a:pPr algn="ctr"/>
                      <a:r>
                        <a:rPr lang="fr-FR" sz="1000" b="1" dirty="0">
                          <a:latin typeface="+mn-lt"/>
                        </a:rPr>
                        <a:t>Q3 / Q4</a:t>
                      </a:r>
                    </a:p>
                  </a:txBody>
                  <a:tcPr/>
                </a:tc>
                <a:extLst>
                  <a:ext uri="{0D108BD9-81ED-4DB2-BD59-A6C34878D82A}">
                    <a16:rowId xmlns:a16="http://schemas.microsoft.com/office/drawing/2014/main" val="10000"/>
                  </a:ext>
                </a:extLst>
              </a:tr>
            </a:tbl>
          </a:graphicData>
        </a:graphic>
      </p:graphicFrame>
      <p:graphicFrame>
        <p:nvGraphicFramePr>
          <p:cNvPr id="151" name="Tableau 150"/>
          <p:cNvGraphicFramePr>
            <a:graphicFrameLocks noGrp="1"/>
          </p:cNvGraphicFramePr>
          <p:nvPr>
            <p:extLst>
              <p:ext uri="{D42A27DB-BD31-4B8C-83A1-F6EECF244321}">
                <p14:modId xmlns:p14="http://schemas.microsoft.com/office/powerpoint/2010/main" val="2371198029"/>
              </p:ext>
            </p:extLst>
          </p:nvPr>
        </p:nvGraphicFramePr>
        <p:xfrm>
          <a:off x="7753572" y="2380053"/>
          <a:ext cx="792088" cy="640737"/>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640737">
                <a:tc>
                  <a:txBody>
                    <a:bodyPr/>
                    <a:lstStyle/>
                    <a:p>
                      <a:pPr algn="ctr"/>
                      <a:r>
                        <a:rPr lang="fr-FR" sz="1000" b="1" dirty="0">
                          <a:latin typeface="+mn-lt"/>
                        </a:rPr>
                        <a:t>Vainqueur 2</a:t>
                      </a:r>
                      <a:r>
                        <a:rPr lang="fr-FR" sz="1000" b="1" baseline="30000" dirty="0">
                          <a:latin typeface="+mn-lt"/>
                        </a:rPr>
                        <a:t>ème</a:t>
                      </a:r>
                      <a:r>
                        <a:rPr lang="fr-FR" sz="1000" b="1" dirty="0">
                          <a:latin typeface="+mn-lt"/>
                        </a:rPr>
                        <a:t> suppléant</a:t>
                      </a:r>
                    </a:p>
                  </a:txBody>
                  <a:tcPr/>
                </a:tc>
                <a:extLst>
                  <a:ext uri="{0D108BD9-81ED-4DB2-BD59-A6C34878D82A}">
                    <a16:rowId xmlns:a16="http://schemas.microsoft.com/office/drawing/2014/main" val="10000"/>
                  </a:ext>
                </a:extLst>
              </a:tr>
            </a:tbl>
          </a:graphicData>
        </a:graphic>
      </p:graphicFrame>
      <p:cxnSp>
        <p:nvCxnSpPr>
          <p:cNvPr id="152" name="Connecteur en angle 151"/>
          <p:cNvCxnSpPr/>
          <p:nvPr/>
        </p:nvCxnSpPr>
        <p:spPr>
          <a:xfrm>
            <a:off x="6929070" y="2010351"/>
            <a:ext cx="804328" cy="64444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53" name="Connecteur en angle 152"/>
          <p:cNvCxnSpPr>
            <a:endCxn id="151" idx="1"/>
          </p:cNvCxnSpPr>
          <p:nvPr/>
        </p:nvCxnSpPr>
        <p:spPr>
          <a:xfrm flipV="1">
            <a:off x="6949244" y="2700421"/>
            <a:ext cx="804328" cy="550716"/>
          </a:xfrm>
          <a:prstGeom prst="bentConnector3">
            <a:avLst/>
          </a:prstGeom>
        </p:spPr>
        <p:style>
          <a:lnRef idx="1">
            <a:schemeClr val="accent1"/>
          </a:lnRef>
          <a:fillRef idx="0">
            <a:schemeClr val="accent1"/>
          </a:fillRef>
          <a:effectRef idx="0">
            <a:schemeClr val="accent1"/>
          </a:effectRef>
          <a:fontRef idx="minor">
            <a:schemeClr val="tx1"/>
          </a:fontRef>
        </p:style>
      </p:cxnSp>
      <p:graphicFrame>
        <p:nvGraphicFramePr>
          <p:cNvPr id="154" name="Tableau 153"/>
          <p:cNvGraphicFramePr>
            <a:graphicFrameLocks noGrp="1"/>
          </p:cNvGraphicFramePr>
          <p:nvPr>
            <p:extLst>
              <p:ext uri="{D42A27DB-BD31-4B8C-83A1-F6EECF244321}">
                <p14:modId xmlns:p14="http://schemas.microsoft.com/office/powerpoint/2010/main" val="2321115839"/>
              </p:ext>
            </p:extLst>
          </p:nvPr>
        </p:nvGraphicFramePr>
        <p:xfrm>
          <a:off x="4966084" y="3139547"/>
          <a:ext cx="792088" cy="548640"/>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Perdant</a:t>
                      </a:r>
                    </a:p>
                    <a:p>
                      <a:pPr algn="ctr"/>
                      <a:r>
                        <a:rPr lang="fr-FR" sz="1000" b="1" dirty="0">
                          <a:latin typeface="+mn-lt"/>
                        </a:rPr>
                        <a:t>1</a:t>
                      </a:r>
                      <a:r>
                        <a:rPr lang="fr-FR" sz="1000" b="1" baseline="30000" dirty="0">
                          <a:latin typeface="+mn-lt"/>
                        </a:rPr>
                        <a:t>er</a:t>
                      </a:r>
                      <a:r>
                        <a:rPr lang="fr-FR" sz="1000" b="1" dirty="0">
                          <a:latin typeface="+mn-lt"/>
                        </a:rPr>
                        <a:t> suppléant</a:t>
                      </a:r>
                    </a:p>
                  </a:txBody>
                  <a:tcPr/>
                </a:tc>
                <a:extLst>
                  <a:ext uri="{0D108BD9-81ED-4DB2-BD59-A6C34878D82A}">
                    <a16:rowId xmlns:a16="http://schemas.microsoft.com/office/drawing/2014/main" val="10000"/>
                  </a:ext>
                </a:extLst>
              </a:tr>
            </a:tbl>
          </a:graphicData>
        </a:graphic>
      </p:graphicFrame>
      <p:graphicFrame>
        <p:nvGraphicFramePr>
          <p:cNvPr id="155" name="Tableau 154"/>
          <p:cNvGraphicFramePr>
            <a:graphicFrameLocks noGrp="1"/>
          </p:cNvGraphicFramePr>
          <p:nvPr>
            <p:extLst>
              <p:ext uri="{D42A27DB-BD31-4B8C-83A1-F6EECF244321}">
                <p14:modId xmlns:p14="http://schemas.microsoft.com/office/powerpoint/2010/main" val="2590409737"/>
              </p:ext>
            </p:extLst>
          </p:nvPr>
        </p:nvGraphicFramePr>
        <p:xfrm>
          <a:off x="7749566" y="3139547"/>
          <a:ext cx="792088" cy="548640"/>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Perdant</a:t>
                      </a:r>
                    </a:p>
                    <a:p>
                      <a:pPr algn="ctr"/>
                      <a:r>
                        <a:rPr lang="fr-FR" sz="1000" b="1" dirty="0">
                          <a:latin typeface="+mn-lt"/>
                        </a:rPr>
                        <a:t>3</a:t>
                      </a:r>
                      <a:r>
                        <a:rPr lang="fr-FR" sz="1000" b="1" baseline="30000" dirty="0">
                          <a:latin typeface="+mn-lt"/>
                        </a:rPr>
                        <a:t>ème</a:t>
                      </a:r>
                      <a:r>
                        <a:rPr lang="fr-FR" sz="1000" b="1" dirty="0">
                          <a:latin typeface="+mn-lt"/>
                        </a:rPr>
                        <a:t> suppléant</a:t>
                      </a:r>
                    </a:p>
                  </a:txBody>
                  <a:tcPr/>
                </a:tc>
                <a:extLst>
                  <a:ext uri="{0D108BD9-81ED-4DB2-BD59-A6C34878D82A}">
                    <a16:rowId xmlns:a16="http://schemas.microsoft.com/office/drawing/2014/main" val="10000"/>
                  </a:ext>
                </a:extLst>
              </a:tr>
            </a:tbl>
          </a:graphicData>
        </a:graphic>
      </p:graphicFrame>
      <p:sp>
        <p:nvSpPr>
          <p:cNvPr id="156" name="ZoneTexte 155"/>
          <p:cNvSpPr txBox="1"/>
          <p:nvPr/>
        </p:nvSpPr>
        <p:spPr>
          <a:xfrm>
            <a:off x="6325344" y="3507971"/>
            <a:ext cx="455711" cy="369332"/>
          </a:xfrm>
          <a:prstGeom prst="rect">
            <a:avLst/>
          </a:prstGeom>
          <a:noFill/>
        </p:spPr>
        <p:txBody>
          <a:bodyPr wrap="square" rtlCol="0">
            <a:spAutoFit/>
          </a:bodyPr>
          <a:lstStyle/>
          <a:p>
            <a:pPr algn="ctr"/>
            <a:r>
              <a:rPr lang="fr-FR" dirty="0"/>
              <a:t>J8</a:t>
            </a:r>
          </a:p>
        </p:txBody>
      </p:sp>
      <p:sp>
        <p:nvSpPr>
          <p:cNvPr id="157" name="ZoneTexte 156"/>
          <p:cNvSpPr txBox="1"/>
          <p:nvPr/>
        </p:nvSpPr>
        <p:spPr>
          <a:xfrm>
            <a:off x="3838130" y="4061704"/>
            <a:ext cx="2487214" cy="338554"/>
          </a:xfrm>
          <a:prstGeom prst="rect">
            <a:avLst/>
          </a:prstGeom>
          <a:noFill/>
        </p:spPr>
        <p:txBody>
          <a:bodyPr wrap="square" rtlCol="0">
            <a:spAutoFit/>
          </a:bodyPr>
          <a:lstStyle/>
          <a:p>
            <a:pPr algn="ctr"/>
            <a:r>
              <a:rPr lang="fr-FR" sz="1600" b="1" dirty="0"/>
              <a:t>TABLEAU DE CLASSEMENT</a:t>
            </a:r>
          </a:p>
        </p:txBody>
      </p:sp>
      <p:sp>
        <p:nvSpPr>
          <p:cNvPr id="158" name="ZoneTexte 157"/>
          <p:cNvSpPr txBox="1"/>
          <p:nvPr/>
        </p:nvSpPr>
        <p:spPr>
          <a:xfrm>
            <a:off x="3210661" y="2425766"/>
            <a:ext cx="1110097" cy="307777"/>
          </a:xfrm>
          <a:prstGeom prst="rect">
            <a:avLst/>
          </a:prstGeom>
          <a:noFill/>
        </p:spPr>
        <p:txBody>
          <a:bodyPr wrap="square" rtlCol="0">
            <a:spAutoFit/>
          </a:bodyPr>
          <a:lstStyle/>
          <a:p>
            <a:pPr algn="ctr"/>
            <a:r>
              <a:rPr lang="fr-FR" sz="1400" b="1" dirty="0"/>
              <a:t>FINALE </a:t>
            </a:r>
            <a:r>
              <a:rPr lang="fr-FR" sz="800" b="1" dirty="0"/>
              <a:t>(**)</a:t>
            </a:r>
          </a:p>
        </p:txBody>
      </p:sp>
      <p:sp>
        <p:nvSpPr>
          <p:cNvPr id="159" name="ZoneTexte 158"/>
          <p:cNvSpPr txBox="1"/>
          <p:nvPr/>
        </p:nvSpPr>
        <p:spPr>
          <a:xfrm>
            <a:off x="3537855" y="3535787"/>
            <a:ext cx="455711" cy="369332"/>
          </a:xfrm>
          <a:prstGeom prst="rect">
            <a:avLst/>
          </a:prstGeom>
          <a:noFill/>
        </p:spPr>
        <p:txBody>
          <a:bodyPr wrap="square" rtlCol="0">
            <a:spAutoFit/>
          </a:bodyPr>
          <a:lstStyle/>
          <a:p>
            <a:pPr algn="ctr"/>
            <a:r>
              <a:rPr lang="fr-FR" dirty="0"/>
              <a:t>J8</a:t>
            </a:r>
          </a:p>
        </p:txBody>
      </p:sp>
      <p:sp>
        <p:nvSpPr>
          <p:cNvPr id="160" name="ZoneTexte 159"/>
          <p:cNvSpPr txBox="1"/>
          <p:nvPr/>
        </p:nvSpPr>
        <p:spPr>
          <a:xfrm>
            <a:off x="6157154" y="2422674"/>
            <a:ext cx="792089" cy="646331"/>
          </a:xfrm>
          <a:prstGeom prst="rect">
            <a:avLst/>
          </a:prstGeom>
          <a:noFill/>
        </p:spPr>
        <p:txBody>
          <a:bodyPr wrap="square" rtlCol="0">
            <a:spAutoFit/>
          </a:bodyPr>
          <a:lstStyle/>
          <a:p>
            <a:pPr algn="ctr"/>
            <a:r>
              <a:rPr lang="fr-FR" sz="1400" b="1" dirty="0"/>
              <a:t>PETITE FINALE </a:t>
            </a:r>
            <a:r>
              <a:rPr lang="fr-FR" sz="800" b="1" dirty="0"/>
              <a:t>(**)</a:t>
            </a:r>
          </a:p>
        </p:txBody>
      </p:sp>
      <p:cxnSp>
        <p:nvCxnSpPr>
          <p:cNvPr id="2075" name="Connecteur en angle 2074"/>
          <p:cNvCxnSpPr>
            <a:stCxn id="106" idx="3"/>
            <a:endCxn id="120" idx="1"/>
          </p:cNvCxnSpPr>
          <p:nvPr/>
        </p:nvCxnSpPr>
        <p:spPr>
          <a:xfrm>
            <a:off x="2707432" y="4491401"/>
            <a:ext cx="606810" cy="19204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077" name="Connecteur en angle 2076"/>
          <p:cNvCxnSpPr>
            <a:stCxn id="107" idx="3"/>
            <a:endCxn id="120" idx="1"/>
          </p:cNvCxnSpPr>
          <p:nvPr/>
        </p:nvCxnSpPr>
        <p:spPr>
          <a:xfrm flipV="1">
            <a:off x="2707432" y="4683445"/>
            <a:ext cx="606810" cy="13833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079" name="Connecteur en angle 2078"/>
          <p:cNvCxnSpPr>
            <a:stCxn id="108" idx="3"/>
            <a:endCxn id="121" idx="1"/>
          </p:cNvCxnSpPr>
          <p:nvPr/>
        </p:nvCxnSpPr>
        <p:spPr>
          <a:xfrm>
            <a:off x="2707432" y="5247128"/>
            <a:ext cx="602927" cy="16916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22" name="Connecteur en angle 121"/>
          <p:cNvCxnSpPr>
            <a:stCxn id="109" idx="3"/>
            <a:endCxn id="121" idx="1"/>
          </p:cNvCxnSpPr>
          <p:nvPr/>
        </p:nvCxnSpPr>
        <p:spPr>
          <a:xfrm flipV="1">
            <a:off x="2707432" y="5416294"/>
            <a:ext cx="602927" cy="182880"/>
          </a:xfrm>
          <a:prstGeom prst="bentConnector3">
            <a:avLst/>
          </a:prstGeom>
        </p:spPr>
        <p:style>
          <a:lnRef idx="1">
            <a:schemeClr val="accent1"/>
          </a:lnRef>
          <a:fillRef idx="0">
            <a:schemeClr val="accent1"/>
          </a:fillRef>
          <a:effectRef idx="0">
            <a:schemeClr val="accent1"/>
          </a:effectRef>
          <a:fontRef idx="minor">
            <a:schemeClr val="tx1"/>
          </a:fontRef>
        </p:style>
      </p:cxnSp>
      <p:graphicFrame>
        <p:nvGraphicFramePr>
          <p:cNvPr id="80" name="Tableau 79"/>
          <p:cNvGraphicFramePr>
            <a:graphicFrameLocks noGrp="1"/>
          </p:cNvGraphicFramePr>
          <p:nvPr>
            <p:extLst>
              <p:ext uri="{D42A27DB-BD31-4B8C-83A1-F6EECF244321}">
                <p14:modId xmlns:p14="http://schemas.microsoft.com/office/powerpoint/2010/main" val="1766100901"/>
              </p:ext>
            </p:extLst>
          </p:nvPr>
        </p:nvGraphicFramePr>
        <p:xfrm>
          <a:off x="4936988" y="4699864"/>
          <a:ext cx="792088" cy="640737"/>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640737">
                <a:tc>
                  <a:txBody>
                    <a:bodyPr/>
                    <a:lstStyle/>
                    <a:p>
                      <a:pPr algn="ctr"/>
                      <a:r>
                        <a:rPr lang="fr-FR" sz="1000" b="1" dirty="0">
                          <a:latin typeface="+mn-lt"/>
                        </a:rPr>
                        <a:t>Vainqueur 4</a:t>
                      </a:r>
                      <a:r>
                        <a:rPr lang="fr-FR" sz="1000" b="1" baseline="30000" dirty="0">
                          <a:latin typeface="+mn-lt"/>
                        </a:rPr>
                        <a:t>ème</a:t>
                      </a:r>
                      <a:r>
                        <a:rPr lang="fr-FR" sz="1000" b="1" dirty="0">
                          <a:latin typeface="+mn-lt"/>
                        </a:rPr>
                        <a:t> suppléant</a:t>
                      </a:r>
                    </a:p>
                  </a:txBody>
                  <a:tcPr/>
                </a:tc>
                <a:extLst>
                  <a:ext uri="{0D108BD9-81ED-4DB2-BD59-A6C34878D82A}">
                    <a16:rowId xmlns:a16="http://schemas.microsoft.com/office/drawing/2014/main" val="10000"/>
                  </a:ext>
                </a:extLst>
              </a:tr>
            </a:tbl>
          </a:graphicData>
        </a:graphic>
      </p:graphicFrame>
      <p:graphicFrame>
        <p:nvGraphicFramePr>
          <p:cNvPr id="81" name="Tableau 80"/>
          <p:cNvGraphicFramePr>
            <a:graphicFrameLocks noGrp="1"/>
          </p:cNvGraphicFramePr>
          <p:nvPr>
            <p:extLst>
              <p:ext uri="{D42A27DB-BD31-4B8C-83A1-F6EECF244321}">
                <p14:modId xmlns:p14="http://schemas.microsoft.com/office/powerpoint/2010/main" val="462983002"/>
              </p:ext>
            </p:extLst>
          </p:nvPr>
        </p:nvGraphicFramePr>
        <p:xfrm>
          <a:off x="4932982" y="5459358"/>
          <a:ext cx="792088" cy="548640"/>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Perdant</a:t>
                      </a:r>
                    </a:p>
                    <a:p>
                      <a:pPr algn="ctr"/>
                      <a:r>
                        <a:rPr lang="fr-FR" sz="1000" b="1" dirty="0">
                          <a:latin typeface="+mn-lt"/>
                        </a:rPr>
                        <a:t>5</a:t>
                      </a:r>
                      <a:r>
                        <a:rPr lang="fr-FR" sz="1000" b="1" baseline="30000" dirty="0">
                          <a:latin typeface="+mn-lt"/>
                        </a:rPr>
                        <a:t>ème</a:t>
                      </a:r>
                      <a:r>
                        <a:rPr lang="fr-FR" sz="1000" b="1" dirty="0">
                          <a:latin typeface="+mn-lt"/>
                        </a:rPr>
                        <a:t> suppléant</a:t>
                      </a:r>
                    </a:p>
                  </a:txBody>
                  <a:tcPr/>
                </a:tc>
                <a:extLst>
                  <a:ext uri="{0D108BD9-81ED-4DB2-BD59-A6C34878D82A}">
                    <a16:rowId xmlns:a16="http://schemas.microsoft.com/office/drawing/2014/main" val="10000"/>
                  </a:ext>
                </a:extLst>
              </a:tr>
            </a:tbl>
          </a:graphicData>
        </a:graphic>
      </p:graphicFrame>
      <p:graphicFrame>
        <p:nvGraphicFramePr>
          <p:cNvPr id="82" name="Tableau 81"/>
          <p:cNvGraphicFramePr>
            <a:graphicFrameLocks noGrp="1"/>
          </p:cNvGraphicFramePr>
          <p:nvPr>
            <p:extLst>
              <p:ext uri="{D42A27DB-BD31-4B8C-83A1-F6EECF244321}">
                <p14:modId xmlns:p14="http://schemas.microsoft.com/office/powerpoint/2010/main" val="2285728182"/>
              </p:ext>
            </p:extLst>
          </p:nvPr>
        </p:nvGraphicFramePr>
        <p:xfrm>
          <a:off x="6157154" y="4293095"/>
          <a:ext cx="1007134" cy="396240"/>
        </p:xfrm>
        <a:graphic>
          <a:graphicData uri="http://schemas.openxmlformats.org/drawingml/2006/table">
            <a:tbl>
              <a:tblPr firstRow="1" bandRow="1">
                <a:tableStyleId>{D7AC3CCA-C797-4891-BE02-D94E43425B78}</a:tableStyleId>
              </a:tblPr>
              <a:tblGrid>
                <a:gridCol w="1007134">
                  <a:extLst>
                    <a:ext uri="{9D8B030D-6E8A-4147-A177-3AD203B41FA5}">
                      <a16:colId xmlns:a16="http://schemas.microsoft.com/office/drawing/2014/main" val="20000"/>
                    </a:ext>
                  </a:extLst>
                </a:gridCol>
              </a:tblGrid>
              <a:tr h="333036">
                <a:tc>
                  <a:txBody>
                    <a:bodyPr/>
                    <a:lstStyle/>
                    <a:p>
                      <a:pPr algn="ctr"/>
                      <a:r>
                        <a:rPr lang="fr-FR" sz="1000" b="1" dirty="0">
                          <a:latin typeface="+mn-lt"/>
                        </a:rPr>
                        <a:t>Perdant</a:t>
                      </a:r>
                    </a:p>
                    <a:p>
                      <a:pPr algn="ctr"/>
                      <a:r>
                        <a:rPr lang="fr-FR" sz="1000" b="1" baseline="0" dirty="0">
                          <a:latin typeface="+mn-lt"/>
                        </a:rPr>
                        <a:t> </a:t>
                      </a:r>
                      <a:r>
                        <a:rPr lang="fr-FR" sz="1000" b="1" dirty="0">
                          <a:latin typeface="+mn-lt"/>
                        </a:rPr>
                        <a:t>P1 J5</a:t>
                      </a:r>
                      <a:r>
                        <a:rPr lang="fr-FR" sz="1000" b="1" baseline="0" dirty="0">
                          <a:latin typeface="+mn-lt"/>
                        </a:rPr>
                        <a:t> / P2 J5</a:t>
                      </a:r>
                      <a:endParaRPr lang="fr-FR" sz="1000" b="1" dirty="0">
                        <a:latin typeface="+mn-lt"/>
                      </a:endParaRPr>
                    </a:p>
                  </a:txBody>
                  <a:tcPr/>
                </a:tc>
                <a:extLst>
                  <a:ext uri="{0D108BD9-81ED-4DB2-BD59-A6C34878D82A}">
                    <a16:rowId xmlns:a16="http://schemas.microsoft.com/office/drawing/2014/main" val="10000"/>
                  </a:ext>
                </a:extLst>
              </a:tr>
            </a:tbl>
          </a:graphicData>
        </a:graphic>
      </p:graphicFrame>
      <p:graphicFrame>
        <p:nvGraphicFramePr>
          <p:cNvPr id="83" name="Tableau 82"/>
          <p:cNvGraphicFramePr>
            <a:graphicFrameLocks noGrp="1"/>
          </p:cNvGraphicFramePr>
          <p:nvPr>
            <p:extLst>
              <p:ext uri="{D42A27DB-BD31-4B8C-83A1-F6EECF244321}">
                <p14:modId xmlns:p14="http://schemas.microsoft.com/office/powerpoint/2010/main" val="932398378"/>
              </p:ext>
            </p:extLst>
          </p:nvPr>
        </p:nvGraphicFramePr>
        <p:xfrm>
          <a:off x="6215944" y="5422536"/>
          <a:ext cx="948344" cy="396240"/>
        </p:xfrm>
        <a:graphic>
          <a:graphicData uri="http://schemas.openxmlformats.org/drawingml/2006/table">
            <a:tbl>
              <a:tblPr firstRow="1" bandRow="1">
                <a:tableStyleId>{D7AC3CCA-C797-4891-BE02-D94E43425B78}</a:tableStyleId>
              </a:tblPr>
              <a:tblGrid>
                <a:gridCol w="948344">
                  <a:extLst>
                    <a:ext uri="{9D8B030D-6E8A-4147-A177-3AD203B41FA5}">
                      <a16:colId xmlns:a16="http://schemas.microsoft.com/office/drawing/2014/main" val="20000"/>
                    </a:ext>
                  </a:extLst>
                </a:gridCol>
              </a:tblGrid>
              <a:tr h="231800">
                <a:tc>
                  <a:txBody>
                    <a:bodyPr/>
                    <a:lstStyle/>
                    <a:p>
                      <a:pPr algn="ctr"/>
                      <a:r>
                        <a:rPr lang="fr-FR" sz="1000" b="1" dirty="0">
                          <a:latin typeface="+mn-lt"/>
                        </a:rPr>
                        <a:t>Perdant</a:t>
                      </a:r>
                    </a:p>
                    <a:p>
                      <a:pPr algn="ctr"/>
                      <a:r>
                        <a:rPr lang="fr-FR" sz="1000" b="1" dirty="0">
                          <a:latin typeface="+mn-lt"/>
                        </a:rPr>
                        <a:t>P3 J5 / P4 J5</a:t>
                      </a:r>
                    </a:p>
                  </a:txBody>
                  <a:tcPr/>
                </a:tc>
                <a:extLst>
                  <a:ext uri="{0D108BD9-81ED-4DB2-BD59-A6C34878D82A}">
                    <a16:rowId xmlns:a16="http://schemas.microsoft.com/office/drawing/2014/main" val="10000"/>
                  </a:ext>
                </a:extLst>
              </a:tr>
            </a:tbl>
          </a:graphicData>
        </a:graphic>
      </p:graphicFrame>
      <p:graphicFrame>
        <p:nvGraphicFramePr>
          <p:cNvPr id="84" name="Tableau 83"/>
          <p:cNvGraphicFramePr>
            <a:graphicFrameLocks noGrp="1"/>
          </p:cNvGraphicFramePr>
          <p:nvPr>
            <p:extLst>
              <p:ext uri="{D42A27DB-BD31-4B8C-83A1-F6EECF244321}">
                <p14:modId xmlns:p14="http://schemas.microsoft.com/office/powerpoint/2010/main" val="2628913054"/>
              </p:ext>
            </p:extLst>
          </p:nvPr>
        </p:nvGraphicFramePr>
        <p:xfrm>
          <a:off x="7812360" y="4749572"/>
          <a:ext cx="792088" cy="640737"/>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640737">
                <a:tc>
                  <a:txBody>
                    <a:bodyPr/>
                    <a:lstStyle/>
                    <a:p>
                      <a:pPr algn="ctr"/>
                      <a:r>
                        <a:rPr lang="fr-FR" sz="1000" b="1" dirty="0">
                          <a:latin typeface="+mn-lt"/>
                        </a:rPr>
                        <a:t>Vainqueur 6</a:t>
                      </a:r>
                      <a:r>
                        <a:rPr lang="fr-FR" sz="1000" b="1" baseline="30000" dirty="0">
                          <a:latin typeface="+mn-lt"/>
                        </a:rPr>
                        <a:t>ème</a:t>
                      </a:r>
                      <a:r>
                        <a:rPr lang="fr-FR" sz="1000" b="1" dirty="0">
                          <a:latin typeface="+mn-lt"/>
                        </a:rPr>
                        <a:t> suppléant</a:t>
                      </a:r>
                    </a:p>
                  </a:txBody>
                  <a:tcPr/>
                </a:tc>
                <a:extLst>
                  <a:ext uri="{0D108BD9-81ED-4DB2-BD59-A6C34878D82A}">
                    <a16:rowId xmlns:a16="http://schemas.microsoft.com/office/drawing/2014/main" val="10000"/>
                  </a:ext>
                </a:extLst>
              </a:tr>
            </a:tbl>
          </a:graphicData>
        </a:graphic>
      </p:graphicFrame>
      <p:cxnSp>
        <p:nvCxnSpPr>
          <p:cNvPr id="110" name="Connecteur en angle 109"/>
          <p:cNvCxnSpPr>
            <a:stCxn id="82" idx="3"/>
            <a:endCxn id="84" idx="1"/>
          </p:cNvCxnSpPr>
          <p:nvPr/>
        </p:nvCxnSpPr>
        <p:spPr>
          <a:xfrm>
            <a:off x="7164288" y="4491215"/>
            <a:ext cx="648072" cy="57872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12" name="Connecteur en angle 111"/>
          <p:cNvCxnSpPr>
            <a:stCxn id="83" idx="3"/>
            <a:endCxn id="84" idx="1"/>
          </p:cNvCxnSpPr>
          <p:nvPr/>
        </p:nvCxnSpPr>
        <p:spPr>
          <a:xfrm flipV="1">
            <a:off x="7164288" y="5069940"/>
            <a:ext cx="648072" cy="550716"/>
          </a:xfrm>
          <a:prstGeom prst="bentConnector3">
            <a:avLst/>
          </a:prstGeom>
        </p:spPr>
        <p:style>
          <a:lnRef idx="1">
            <a:schemeClr val="accent1"/>
          </a:lnRef>
          <a:fillRef idx="0">
            <a:schemeClr val="accent1"/>
          </a:fillRef>
          <a:effectRef idx="0">
            <a:schemeClr val="accent1"/>
          </a:effectRef>
          <a:fontRef idx="minor">
            <a:schemeClr val="tx1"/>
          </a:fontRef>
        </p:style>
      </p:cxnSp>
      <p:graphicFrame>
        <p:nvGraphicFramePr>
          <p:cNvPr id="113" name="Tableau 112"/>
          <p:cNvGraphicFramePr>
            <a:graphicFrameLocks noGrp="1"/>
          </p:cNvGraphicFramePr>
          <p:nvPr>
            <p:extLst>
              <p:ext uri="{D42A27DB-BD31-4B8C-83A1-F6EECF244321}">
                <p14:modId xmlns:p14="http://schemas.microsoft.com/office/powerpoint/2010/main" val="327978918"/>
              </p:ext>
            </p:extLst>
          </p:nvPr>
        </p:nvGraphicFramePr>
        <p:xfrm>
          <a:off x="7808354" y="5509066"/>
          <a:ext cx="792088" cy="548640"/>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Perdant</a:t>
                      </a:r>
                    </a:p>
                    <a:p>
                      <a:pPr algn="ctr"/>
                      <a:r>
                        <a:rPr lang="fr-FR" sz="1000" b="1" dirty="0">
                          <a:latin typeface="+mn-lt"/>
                        </a:rPr>
                        <a:t>7</a:t>
                      </a:r>
                      <a:r>
                        <a:rPr lang="fr-FR" sz="1000" b="1" baseline="30000" dirty="0">
                          <a:latin typeface="+mn-lt"/>
                        </a:rPr>
                        <a:t>ème</a:t>
                      </a:r>
                      <a:r>
                        <a:rPr lang="fr-FR" sz="1000" b="1" dirty="0">
                          <a:latin typeface="+mn-lt"/>
                        </a:rPr>
                        <a:t> suppléant</a:t>
                      </a:r>
                    </a:p>
                  </a:txBody>
                  <a:tcPr/>
                </a:tc>
                <a:extLst>
                  <a:ext uri="{0D108BD9-81ED-4DB2-BD59-A6C34878D82A}">
                    <a16:rowId xmlns:a16="http://schemas.microsoft.com/office/drawing/2014/main" val="10000"/>
                  </a:ext>
                </a:extLst>
              </a:tr>
            </a:tbl>
          </a:graphicData>
        </a:graphic>
      </p:graphicFrame>
      <p:sp>
        <p:nvSpPr>
          <p:cNvPr id="114" name="ZoneTexte 113"/>
          <p:cNvSpPr txBox="1"/>
          <p:nvPr/>
        </p:nvSpPr>
        <p:spPr>
          <a:xfrm>
            <a:off x="6019800" y="4792193"/>
            <a:ext cx="1216496" cy="523220"/>
          </a:xfrm>
          <a:prstGeom prst="rect">
            <a:avLst/>
          </a:prstGeom>
          <a:noFill/>
        </p:spPr>
        <p:txBody>
          <a:bodyPr wrap="square" rtlCol="0">
            <a:spAutoFit/>
          </a:bodyPr>
          <a:lstStyle/>
          <a:p>
            <a:pPr algn="ctr"/>
            <a:r>
              <a:rPr lang="fr-FR" sz="1400" b="1" dirty="0"/>
              <a:t>CLASSEMENT</a:t>
            </a:r>
          </a:p>
          <a:p>
            <a:pPr algn="ctr"/>
            <a:r>
              <a:rPr lang="fr-FR" sz="1400" b="1" dirty="0"/>
              <a:t>6-7 </a:t>
            </a:r>
            <a:r>
              <a:rPr lang="fr-FR" sz="800" b="1" dirty="0"/>
              <a:t>(**)</a:t>
            </a:r>
          </a:p>
        </p:txBody>
      </p:sp>
      <p:sp>
        <p:nvSpPr>
          <p:cNvPr id="115" name="ZoneTexte 114"/>
          <p:cNvSpPr txBox="1"/>
          <p:nvPr/>
        </p:nvSpPr>
        <p:spPr>
          <a:xfrm>
            <a:off x="6400192" y="5873040"/>
            <a:ext cx="455711" cy="369332"/>
          </a:xfrm>
          <a:prstGeom prst="rect">
            <a:avLst/>
          </a:prstGeom>
          <a:noFill/>
        </p:spPr>
        <p:txBody>
          <a:bodyPr wrap="square" rtlCol="0">
            <a:spAutoFit/>
          </a:bodyPr>
          <a:lstStyle/>
          <a:p>
            <a:pPr algn="ctr"/>
            <a:r>
              <a:rPr lang="fr-FR" dirty="0"/>
              <a:t>J8</a:t>
            </a:r>
          </a:p>
        </p:txBody>
      </p:sp>
      <p:cxnSp>
        <p:nvCxnSpPr>
          <p:cNvPr id="23" name="Connecteur en angle 22"/>
          <p:cNvCxnSpPr>
            <a:stCxn id="120" idx="3"/>
            <a:endCxn id="80" idx="1"/>
          </p:cNvCxnSpPr>
          <p:nvPr/>
        </p:nvCxnSpPr>
        <p:spPr>
          <a:xfrm>
            <a:off x="4313945" y="4683445"/>
            <a:ext cx="623043" cy="33678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6" name="Connecteur en angle 25"/>
          <p:cNvCxnSpPr>
            <a:endCxn id="80" idx="1"/>
          </p:cNvCxnSpPr>
          <p:nvPr/>
        </p:nvCxnSpPr>
        <p:spPr>
          <a:xfrm flipV="1">
            <a:off x="4313945" y="5020232"/>
            <a:ext cx="623043" cy="396062"/>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123" name="ZoneTexte 122"/>
          <p:cNvSpPr txBox="1"/>
          <p:nvPr/>
        </p:nvSpPr>
        <p:spPr>
          <a:xfrm>
            <a:off x="3010837" y="4816241"/>
            <a:ext cx="1616571" cy="430887"/>
          </a:xfrm>
          <a:prstGeom prst="rect">
            <a:avLst/>
          </a:prstGeom>
          <a:noFill/>
        </p:spPr>
        <p:txBody>
          <a:bodyPr wrap="square" rtlCol="0">
            <a:spAutoFit/>
          </a:bodyPr>
          <a:lstStyle/>
          <a:p>
            <a:pPr algn="ctr"/>
            <a:r>
              <a:rPr lang="fr-FR" sz="1400" b="1" dirty="0"/>
              <a:t>CLASSEMENT 4-5 </a:t>
            </a:r>
          </a:p>
          <a:p>
            <a:pPr algn="ctr"/>
            <a:r>
              <a:rPr lang="fr-FR" sz="800" b="1" dirty="0"/>
              <a:t>(**)</a:t>
            </a:r>
          </a:p>
        </p:txBody>
      </p:sp>
      <p:sp>
        <p:nvSpPr>
          <p:cNvPr id="124" name="ZoneTexte 123"/>
          <p:cNvSpPr txBox="1"/>
          <p:nvPr/>
        </p:nvSpPr>
        <p:spPr>
          <a:xfrm>
            <a:off x="3310359" y="548680"/>
            <a:ext cx="5582121" cy="369332"/>
          </a:xfrm>
          <a:prstGeom prst="rect">
            <a:avLst/>
          </a:prstGeom>
          <a:noFill/>
        </p:spPr>
        <p:txBody>
          <a:bodyPr wrap="square" rtlCol="0">
            <a:spAutoFit/>
          </a:bodyPr>
          <a:lstStyle/>
          <a:p>
            <a:pPr algn="r"/>
            <a:r>
              <a:rPr lang="fr-FR" dirty="0"/>
              <a:t>TABLEAUX PHASE FINALE DIVISION PRE NATIONALE</a:t>
            </a:r>
          </a:p>
        </p:txBody>
      </p:sp>
      <p:sp>
        <p:nvSpPr>
          <p:cNvPr id="5" name="ZoneTexte 4"/>
          <p:cNvSpPr txBox="1"/>
          <p:nvPr/>
        </p:nvSpPr>
        <p:spPr>
          <a:xfrm>
            <a:off x="6553200" y="1364083"/>
            <a:ext cx="2416275" cy="507831"/>
          </a:xfrm>
          <a:prstGeom prst="rect">
            <a:avLst/>
          </a:prstGeom>
          <a:noFill/>
        </p:spPr>
        <p:txBody>
          <a:bodyPr wrap="square" rtlCol="0">
            <a:spAutoFit/>
          </a:bodyPr>
          <a:lstStyle/>
          <a:p>
            <a:r>
              <a:rPr lang="fr-FR" sz="900" dirty="0"/>
              <a:t>(*) : club qui reçoit</a:t>
            </a:r>
          </a:p>
          <a:p>
            <a:r>
              <a:rPr lang="fr-FR" sz="900" dirty="0"/>
              <a:t>(**) : club qui reçoit, tiré au sort au moment de la construction du tableau</a:t>
            </a:r>
          </a:p>
        </p:txBody>
      </p:sp>
      <p:sp>
        <p:nvSpPr>
          <p:cNvPr id="2" name="ZoneTexte 1">
            <a:extLst>
              <a:ext uri="{FF2B5EF4-FFF2-40B4-BE49-F238E27FC236}">
                <a16:creationId xmlns:a16="http://schemas.microsoft.com/office/drawing/2014/main" id="{AD538FE4-EE4B-4E8C-28A0-B37C6BA614CE}"/>
              </a:ext>
            </a:extLst>
          </p:cNvPr>
          <p:cNvSpPr txBox="1"/>
          <p:nvPr/>
        </p:nvSpPr>
        <p:spPr>
          <a:xfrm>
            <a:off x="228661" y="6079938"/>
            <a:ext cx="2782176" cy="230832"/>
          </a:xfrm>
          <a:prstGeom prst="rect">
            <a:avLst/>
          </a:prstGeom>
          <a:noFill/>
        </p:spPr>
        <p:txBody>
          <a:bodyPr wrap="square" rtlCol="0">
            <a:spAutoFit/>
          </a:bodyPr>
          <a:lstStyle/>
          <a:p>
            <a:r>
              <a:rPr lang="fr-FR" sz="900" dirty="0"/>
              <a:t>(***) : position à l’issue de la phase préliminaire</a:t>
            </a:r>
          </a:p>
        </p:txBody>
      </p:sp>
      <p:sp>
        <p:nvSpPr>
          <p:cNvPr id="78"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
        <p:nvSpPr>
          <p:cNvPr id="6" name="ZoneTexte 5">
            <a:extLst>
              <a:ext uri="{FF2B5EF4-FFF2-40B4-BE49-F238E27FC236}">
                <a16:creationId xmlns:a16="http://schemas.microsoft.com/office/drawing/2014/main" id="{16F51D19-5067-7D64-910E-627AD2E92C27}"/>
              </a:ext>
            </a:extLst>
          </p:cNvPr>
          <p:cNvSpPr txBox="1"/>
          <p:nvPr/>
        </p:nvSpPr>
        <p:spPr>
          <a:xfrm>
            <a:off x="3838130" y="868485"/>
            <a:ext cx="4910334" cy="369332"/>
          </a:xfrm>
          <a:prstGeom prst="rect">
            <a:avLst/>
          </a:prstGeom>
          <a:noFill/>
        </p:spPr>
        <p:txBody>
          <a:bodyPr wrap="square" rtlCol="0">
            <a:spAutoFit/>
          </a:bodyPr>
          <a:lstStyle/>
          <a:p>
            <a:pPr algn="r"/>
            <a:r>
              <a:rPr lang="fr-FR" dirty="0">
                <a:solidFill>
                  <a:srgbClr val="FF0000"/>
                </a:solidFill>
              </a:rPr>
              <a:t>Dames 35, 45, 55 et Messieurs 35, 45, 55, 65 et 75</a:t>
            </a:r>
          </a:p>
        </p:txBody>
      </p:sp>
    </p:spTree>
    <p:extLst>
      <p:ext uri="{BB962C8B-B14F-4D97-AF65-F5344CB8AC3E}">
        <p14:creationId xmlns:p14="http://schemas.microsoft.com/office/powerpoint/2010/main" val="4203828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22CD7-C1E2-DC57-254F-14DF617C548A}"/>
            </a:ext>
          </a:extLst>
        </p:cNvPr>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B59D57EC-9D99-B6BE-778B-F30BD24E5649}"/>
              </a:ext>
            </a:extLst>
          </p:cNvPr>
          <p:cNvSpPr>
            <a:spLocks noGrp="1"/>
          </p:cNvSpPr>
          <p:nvPr>
            <p:ph type="ftr" sz="quarter" idx="11"/>
          </p:nvPr>
        </p:nvSpPr>
        <p:spPr/>
        <p:txBody>
          <a:bodyPr/>
          <a:lstStyle/>
          <a:p>
            <a:r>
              <a:rPr lang="fr-FR"/>
              <a:t>Commission Seniors Plus IDF</a:t>
            </a:r>
            <a:endParaRPr lang="fr-FR" dirty="0"/>
          </a:p>
        </p:txBody>
      </p:sp>
      <p:sp>
        <p:nvSpPr>
          <p:cNvPr id="4" name="Espace réservé du numéro de diapositive 3">
            <a:extLst>
              <a:ext uri="{FF2B5EF4-FFF2-40B4-BE49-F238E27FC236}">
                <a16:creationId xmlns:a16="http://schemas.microsoft.com/office/drawing/2014/main" id="{C14563DB-AD26-17B3-FE1C-284F1342CB5D}"/>
              </a:ext>
            </a:extLst>
          </p:cNvPr>
          <p:cNvSpPr>
            <a:spLocks noGrp="1"/>
          </p:cNvSpPr>
          <p:nvPr>
            <p:ph type="sldNum" sz="quarter" idx="12"/>
          </p:nvPr>
        </p:nvSpPr>
        <p:spPr/>
        <p:txBody>
          <a:bodyPr/>
          <a:lstStyle/>
          <a:p>
            <a:fld id="{F2D04793-536E-488D-88DE-3872440630A6}" type="slidenum">
              <a:rPr lang="fr-FR" smtClean="0"/>
              <a:t>11</a:t>
            </a:fld>
            <a:endParaRPr lang="fr-FR"/>
          </a:p>
        </p:txBody>
      </p:sp>
      <p:graphicFrame>
        <p:nvGraphicFramePr>
          <p:cNvPr id="13" name="Tableau 12">
            <a:extLst>
              <a:ext uri="{FF2B5EF4-FFF2-40B4-BE49-F238E27FC236}">
                <a16:creationId xmlns:a16="http://schemas.microsoft.com/office/drawing/2014/main" id="{A459BA5C-29B0-E9F4-6CE0-DCA24B687CCF}"/>
              </a:ext>
            </a:extLst>
          </p:cNvPr>
          <p:cNvGraphicFramePr>
            <a:graphicFrameLocks noGrp="1"/>
          </p:cNvGraphicFramePr>
          <p:nvPr/>
        </p:nvGraphicFramePr>
        <p:xfrm>
          <a:off x="1915344" y="1611495"/>
          <a:ext cx="792088" cy="243840"/>
        </p:xfrm>
        <a:graphic>
          <a:graphicData uri="http://schemas.openxmlformats.org/drawingml/2006/table">
            <a:tbl>
              <a:tblPr firstRow="1" bandRow="1">
                <a:tableStyleId>{16D9F66E-5EB9-4882-86FB-DCBF35E3C3E4}</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Q1(*)</a:t>
                      </a:r>
                    </a:p>
                  </a:txBody>
                  <a:tcPr/>
                </a:tc>
                <a:extLst>
                  <a:ext uri="{0D108BD9-81ED-4DB2-BD59-A6C34878D82A}">
                    <a16:rowId xmlns:a16="http://schemas.microsoft.com/office/drawing/2014/main" val="10000"/>
                  </a:ext>
                </a:extLst>
              </a:tr>
            </a:tbl>
          </a:graphicData>
        </a:graphic>
      </p:graphicFrame>
      <p:graphicFrame>
        <p:nvGraphicFramePr>
          <p:cNvPr id="88" name="Tableau 87">
            <a:extLst>
              <a:ext uri="{FF2B5EF4-FFF2-40B4-BE49-F238E27FC236}">
                <a16:creationId xmlns:a16="http://schemas.microsoft.com/office/drawing/2014/main" id="{6676444D-E1DF-C92A-B78E-9CFFCFBEDABB}"/>
              </a:ext>
            </a:extLst>
          </p:cNvPr>
          <p:cNvGraphicFramePr>
            <a:graphicFrameLocks noGrp="1"/>
          </p:cNvGraphicFramePr>
          <p:nvPr>
            <p:extLst>
              <p:ext uri="{D42A27DB-BD31-4B8C-83A1-F6EECF244321}">
                <p14:modId xmlns:p14="http://schemas.microsoft.com/office/powerpoint/2010/main" val="1995008549"/>
              </p:ext>
            </p:extLst>
          </p:nvPr>
        </p:nvGraphicFramePr>
        <p:xfrm>
          <a:off x="1915344" y="2226960"/>
          <a:ext cx="792088" cy="243840"/>
        </p:xfrm>
        <a:graphic>
          <a:graphicData uri="http://schemas.openxmlformats.org/drawingml/2006/table">
            <a:tbl>
              <a:tblPr firstRow="1" bandRow="1">
                <a:tableStyleId>{22838BEF-8BB2-4498-84A7-C5851F593DF1}</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dirty="0"/>
                        <a:t>Q4</a:t>
                      </a:r>
                      <a:endParaRPr lang="fr-FR" sz="1000" b="1" dirty="0">
                        <a:latin typeface="+mn-lt"/>
                      </a:endParaRPr>
                    </a:p>
                  </a:txBody>
                  <a:tcPr/>
                </a:tc>
                <a:extLst>
                  <a:ext uri="{0D108BD9-81ED-4DB2-BD59-A6C34878D82A}">
                    <a16:rowId xmlns:a16="http://schemas.microsoft.com/office/drawing/2014/main" val="10000"/>
                  </a:ext>
                </a:extLst>
              </a:tr>
            </a:tbl>
          </a:graphicData>
        </a:graphic>
      </p:graphicFrame>
      <p:graphicFrame>
        <p:nvGraphicFramePr>
          <p:cNvPr id="95" name="Tableau 94">
            <a:extLst>
              <a:ext uri="{FF2B5EF4-FFF2-40B4-BE49-F238E27FC236}">
                <a16:creationId xmlns:a16="http://schemas.microsoft.com/office/drawing/2014/main" id="{D41C8BE6-37D2-9CFB-9596-AF02DB7130B1}"/>
              </a:ext>
            </a:extLst>
          </p:cNvPr>
          <p:cNvGraphicFramePr>
            <a:graphicFrameLocks noGrp="1"/>
          </p:cNvGraphicFramePr>
          <p:nvPr>
            <p:extLst>
              <p:ext uri="{D42A27DB-BD31-4B8C-83A1-F6EECF244321}">
                <p14:modId xmlns:p14="http://schemas.microsoft.com/office/powerpoint/2010/main" val="3866834524"/>
              </p:ext>
            </p:extLst>
          </p:nvPr>
        </p:nvGraphicFramePr>
        <p:xfrm>
          <a:off x="1915344" y="2826862"/>
          <a:ext cx="792088" cy="243840"/>
        </p:xfrm>
        <a:graphic>
          <a:graphicData uri="http://schemas.openxmlformats.org/drawingml/2006/table">
            <a:tbl>
              <a:tblPr firstRow="1" bandRow="1">
                <a:tableStyleId>{0505E3EF-67EA-436B-97B2-0124C06EBD24}</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dirty="0"/>
                        <a:t>Q3</a:t>
                      </a:r>
                      <a:endParaRPr lang="fr-FR" sz="1000" b="1" dirty="0">
                        <a:latin typeface="+mn-lt"/>
                      </a:endParaRPr>
                    </a:p>
                  </a:txBody>
                  <a:tcPr/>
                </a:tc>
                <a:extLst>
                  <a:ext uri="{0D108BD9-81ED-4DB2-BD59-A6C34878D82A}">
                    <a16:rowId xmlns:a16="http://schemas.microsoft.com/office/drawing/2014/main" val="10000"/>
                  </a:ext>
                </a:extLst>
              </a:tr>
            </a:tbl>
          </a:graphicData>
        </a:graphic>
      </p:graphicFrame>
      <p:graphicFrame>
        <p:nvGraphicFramePr>
          <p:cNvPr id="102" name="Tableau 101">
            <a:extLst>
              <a:ext uri="{FF2B5EF4-FFF2-40B4-BE49-F238E27FC236}">
                <a16:creationId xmlns:a16="http://schemas.microsoft.com/office/drawing/2014/main" id="{4A9B92FC-A574-79D8-3EF8-43C88686D18C}"/>
              </a:ext>
            </a:extLst>
          </p:cNvPr>
          <p:cNvGraphicFramePr>
            <a:graphicFrameLocks noGrp="1"/>
          </p:cNvGraphicFramePr>
          <p:nvPr>
            <p:extLst>
              <p:ext uri="{D42A27DB-BD31-4B8C-83A1-F6EECF244321}">
                <p14:modId xmlns:p14="http://schemas.microsoft.com/office/powerpoint/2010/main" val="1384550843"/>
              </p:ext>
            </p:extLst>
          </p:nvPr>
        </p:nvGraphicFramePr>
        <p:xfrm>
          <a:off x="1915344" y="3458059"/>
          <a:ext cx="792088" cy="243840"/>
        </p:xfrm>
        <a:graphic>
          <a:graphicData uri="http://schemas.openxmlformats.org/drawingml/2006/table">
            <a:tbl>
              <a:tblPr firstRow="1" bandRow="1">
                <a:tableStyleId>{8A107856-5554-42FB-B03E-39F5DBC370BA}</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dirty="0"/>
                        <a:t>Q2(*)</a:t>
                      </a:r>
                      <a:endParaRPr lang="fr-FR" sz="1000" b="1" dirty="0">
                        <a:latin typeface="+mn-lt"/>
                      </a:endParaRPr>
                    </a:p>
                  </a:txBody>
                  <a:tcPr/>
                </a:tc>
                <a:extLst>
                  <a:ext uri="{0D108BD9-81ED-4DB2-BD59-A6C34878D82A}">
                    <a16:rowId xmlns:a16="http://schemas.microsoft.com/office/drawing/2014/main" val="10000"/>
                  </a:ext>
                </a:extLst>
              </a:tr>
            </a:tbl>
          </a:graphicData>
        </a:graphic>
      </p:graphicFrame>
      <p:graphicFrame>
        <p:nvGraphicFramePr>
          <p:cNvPr id="117" name="Tableau 116">
            <a:extLst>
              <a:ext uri="{FF2B5EF4-FFF2-40B4-BE49-F238E27FC236}">
                <a16:creationId xmlns:a16="http://schemas.microsoft.com/office/drawing/2014/main" id="{C05F8EB1-2B81-696A-82B1-F4CD8B70C07C}"/>
              </a:ext>
            </a:extLst>
          </p:cNvPr>
          <p:cNvGraphicFramePr>
            <a:graphicFrameLocks noGrp="1"/>
          </p:cNvGraphicFramePr>
          <p:nvPr>
            <p:extLst>
              <p:ext uri="{D42A27DB-BD31-4B8C-83A1-F6EECF244321}">
                <p14:modId xmlns:p14="http://schemas.microsoft.com/office/powerpoint/2010/main" val="3179498382"/>
              </p:ext>
            </p:extLst>
          </p:nvPr>
        </p:nvGraphicFramePr>
        <p:xfrm>
          <a:off x="3369668" y="1855335"/>
          <a:ext cx="792088" cy="401278"/>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401278">
                <a:tc>
                  <a:txBody>
                    <a:bodyPr/>
                    <a:lstStyle/>
                    <a:p>
                      <a:pPr algn="ctr"/>
                      <a:r>
                        <a:rPr lang="fr-FR" sz="1000" b="1" dirty="0">
                          <a:latin typeface="+mn-lt"/>
                        </a:rPr>
                        <a:t>Vainqueur Q1 / Q4</a:t>
                      </a:r>
                    </a:p>
                  </a:txBody>
                  <a:tcPr/>
                </a:tc>
                <a:extLst>
                  <a:ext uri="{0D108BD9-81ED-4DB2-BD59-A6C34878D82A}">
                    <a16:rowId xmlns:a16="http://schemas.microsoft.com/office/drawing/2014/main" val="10000"/>
                  </a:ext>
                </a:extLst>
              </a:tr>
            </a:tbl>
          </a:graphicData>
        </a:graphic>
      </p:graphicFrame>
      <p:graphicFrame>
        <p:nvGraphicFramePr>
          <p:cNvPr id="118" name="Tableau 117">
            <a:extLst>
              <a:ext uri="{FF2B5EF4-FFF2-40B4-BE49-F238E27FC236}">
                <a16:creationId xmlns:a16="http://schemas.microsoft.com/office/drawing/2014/main" id="{6D34F448-0367-FD14-AB77-6A35392F6C67}"/>
              </a:ext>
            </a:extLst>
          </p:cNvPr>
          <p:cNvGraphicFramePr>
            <a:graphicFrameLocks noGrp="1"/>
          </p:cNvGraphicFramePr>
          <p:nvPr>
            <p:extLst>
              <p:ext uri="{D42A27DB-BD31-4B8C-83A1-F6EECF244321}">
                <p14:modId xmlns:p14="http://schemas.microsoft.com/office/powerpoint/2010/main" val="3650593433"/>
              </p:ext>
            </p:extLst>
          </p:nvPr>
        </p:nvGraphicFramePr>
        <p:xfrm>
          <a:off x="3369668" y="3053017"/>
          <a:ext cx="792088" cy="396240"/>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Vainqueur Q2 / Q3</a:t>
                      </a:r>
                    </a:p>
                  </a:txBody>
                  <a:tcPr/>
                </a:tc>
                <a:extLst>
                  <a:ext uri="{0D108BD9-81ED-4DB2-BD59-A6C34878D82A}">
                    <a16:rowId xmlns:a16="http://schemas.microsoft.com/office/drawing/2014/main" val="10000"/>
                  </a:ext>
                </a:extLst>
              </a:tr>
            </a:tbl>
          </a:graphicData>
        </a:graphic>
      </p:graphicFrame>
      <p:cxnSp>
        <p:nvCxnSpPr>
          <p:cNvPr id="2056" name="Connecteur en angle 2055">
            <a:extLst>
              <a:ext uri="{FF2B5EF4-FFF2-40B4-BE49-F238E27FC236}">
                <a16:creationId xmlns:a16="http://schemas.microsoft.com/office/drawing/2014/main" id="{2C2A9CE5-9B8B-A900-9F04-003CA7B83FA4}"/>
              </a:ext>
            </a:extLst>
          </p:cNvPr>
          <p:cNvCxnSpPr>
            <a:stCxn id="13" idx="3"/>
            <a:endCxn id="117" idx="1"/>
          </p:cNvCxnSpPr>
          <p:nvPr/>
        </p:nvCxnSpPr>
        <p:spPr>
          <a:xfrm>
            <a:off x="2707432" y="1733415"/>
            <a:ext cx="662236" cy="32255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061" name="Connecteur en angle 2060">
            <a:extLst>
              <a:ext uri="{FF2B5EF4-FFF2-40B4-BE49-F238E27FC236}">
                <a16:creationId xmlns:a16="http://schemas.microsoft.com/office/drawing/2014/main" id="{C4EF4B1F-3A3B-E872-DC65-88184DB531D0}"/>
              </a:ext>
            </a:extLst>
          </p:cNvPr>
          <p:cNvCxnSpPr>
            <a:endCxn id="117" idx="1"/>
          </p:cNvCxnSpPr>
          <p:nvPr/>
        </p:nvCxnSpPr>
        <p:spPr>
          <a:xfrm flipV="1">
            <a:off x="2697535" y="2055974"/>
            <a:ext cx="672133" cy="29290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063" name="Connecteur en angle 2062">
            <a:extLst>
              <a:ext uri="{FF2B5EF4-FFF2-40B4-BE49-F238E27FC236}">
                <a16:creationId xmlns:a16="http://schemas.microsoft.com/office/drawing/2014/main" id="{8A5893DE-ABB4-88DC-9B42-462BB3859D01}"/>
              </a:ext>
            </a:extLst>
          </p:cNvPr>
          <p:cNvCxnSpPr>
            <a:endCxn id="118" idx="1"/>
          </p:cNvCxnSpPr>
          <p:nvPr/>
        </p:nvCxnSpPr>
        <p:spPr>
          <a:xfrm>
            <a:off x="2697535" y="2948782"/>
            <a:ext cx="672133" cy="30235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065" name="Connecteur en angle 2064">
            <a:extLst>
              <a:ext uri="{FF2B5EF4-FFF2-40B4-BE49-F238E27FC236}">
                <a16:creationId xmlns:a16="http://schemas.microsoft.com/office/drawing/2014/main" id="{BEA65EC9-B42A-80F8-78B4-464FB5C39658}"/>
              </a:ext>
            </a:extLst>
          </p:cNvPr>
          <p:cNvCxnSpPr>
            <a:endCxn id="118" idx="1"/>
          </p:cNvCxnSpPr>
          <p:nvPr/>
        </p:nvCxnSpPr>
        <p:spPr>
          <a:xfrm flipV="1">
            <a:off x="2697535" y="3251137"/>
            <a:ext cx="672133" cy="350938"/>
          </a:xfrm>
          <a:prstGeom prst="bentConnector3">
            <a:avLst/>
          </a:prstGeom>
        </p:spPr>
        <p:style>
          <a:lnRef idx="1">
            <a:schemeClr val="accent1"/>
          </a:lnRef>
          <a:fillRef idx="0">
            <a:schemeClr val="accent1"/>
          </a:fillRef>
          <a:effectRef idx="0">
            <a:schemeClr val="accent1"/>
          </a:effectRef>
          <a:fontRef idx="minor">
            <a:schemeClr val="tx1"/>
          </a:fontRef>
        </p:style>
      </p:cxnSp>
      <p:graphicFrame>
        <p:nvGraphicFramePr>
          <p:cNvPr id="139" name="Tableau 138">
            <a:extLst>
              <a:ext uri="{FF2B5EF4-FFF2-40B4-BE49-F238E27FC236}">
                <a16:creationId xmlns:a16="http://schemas.microsoft.com/office/drawing/2014/main" id="{F55709B8-58D5-1C2B-1582-D0182C5155DE}"/>
              </a:ext>
            </a:extLst>
          </p:cNvPr>
          <p:cNvGraphicFramePr>
            <a:graphicFrameLocks noGrp="1"/>
          </p:cNvGraphicFramePr>
          <p:nvPr/>
        </p:nvGraphicFramePr>
        <p:xfrm>
          <a:off x="4966084" y="2380053"/>
          <a:ext cx="792088" cy="640737"/>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640737">
                <a:tc>
                  <a:txBody>
                    <a:bodyPr/>
                    <a:lstStyle/>
                    <a:p>
                      <a:pPr algn="ctr"/>
                      <a:r>
                        <a:rPr lang="fr-FR" sz="1000" b="1" dirty="0">
                          <a:solidFill>
                            <a:srgbClr val="FF0000"/>
                          </a:solidFill>
                          <a:latin typeface="+mn-lt"/>
                        </a:rPr>
                        <a:t>Vainqueur Qualifié</a:t>
                      </a:r>
                      <a:r>
                        <a:rPr lang="fr-FR" sz="1000" b="1" baseline="0" dirty="0">
                          <a:solidFill>
                            <a:srgbClr val="FF0000"/>
                          </a:solidFill>
                          <a:latin typeface="+mn-lt"/>
                        </a:rPr>
                        <a:t> CDF</a:t>
                      </a:r>
                      <a:endParaRPr lang="fr-FR" sz="1000" b="1" dirty="0">
                        <a:solidFill>
                          <a:srgbClr val="FF0000"/>
                        </a:solidFill>
                        <a:latin typeface="+mn-lt"/>
                      </a:endParaRPr>
                    </a:p>
                  </a:txBody>
                  <a:tcPr/>
                </a:tc>
                <a:extLst>
                  <a:ext uri="{0D108BD9-81ED-4DB2-BD59-A6C34878D82A}">
                    <a16:rowId xmlns:a16="http://schemas.microsoft.com/office/drawing/2014/main" val="10000"/>
                  </a:ext>
                </a:extLst>
              </a:tr>
            </a:tbl>
          </a:graphicData>
        </a:graphic>
      </p:graphicFrame>
      <p:cxnSp>
        <p:nvCxnSpPr>
          <p:cNvPr id="2069" name="Connecteur en angle 2068">
            <a:extLst>
              <a:ext uri="{FF2B5EF4-FFF2-40B4-BE49-F238E27FC236}">
                <a16:creationId xmlns:a16="http://schemas.microsoft.com/office/drawing/2014/main" id="{9F5726A0-6AF0-FF57-4DF9-EC41B891E465}"/>
              </a:ext>
            </a:extLst>
          </p:cNvPr>
          <p:cNvCxnSpPr>
            <a:stCxn id="117" idx="3"/>
            <a:endCxn id="139" idx="1"/>
          </p:cNvCxnSpPr>
          <p:nvPr/>
        </p:nvCxnSpPr>
        <p:spPr>
          <a:xfrm>
            <a:off x="4161756" y="2055974"/>
            <a:ext cx="804328" cy="64444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2072" name="Connecteur en angle 2071">
            <a:extLst>
              <a:ext uri="{FF2B5EF4-FFF2-40B4-BE49-F238E27FC236}">
                <a16:creationId xmlns:a16="http://schemas.microsoft.com/office/drawing/2014/main" id="{7D09B917-F163-97C7-2FE0-008ACB2E85DA}"/>
              </a:ext>
            </a:extLst>
          </p:cNvPr>
          <p:cNvCxnSpPr>
            <a:endCxn id="139" idx="1"/>
          </p:cNvCxnSpPr>
          <p:nvPr/>
        </p:nvCxnSpPr>
        <p:spPr>
          <a:xfrm flipV="1">
            <a:off x="4161756" y="2700421"/>
            <a:ext cx="804328" cy="550716"/>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073" name="ZoneTexte 2072">
            <a:extLst>
              <a:ext uri="{FF2B5EF4-FFF2-40B4-BE49-F238E27FC236}">
                <a16:creationId xmlns:a16="http://schemas.microsoft.com/office/drawing/2014/main" id="{14DC04A3-4FD7-D4F0-8842-57DB8E8AE9F8}"/>
              </a:ext>
            </a:extLst>
          </p:cNvPr>
          <p:cNvSpPr txBox="1"/>
          <p:nvPr/>
        </p:nvSpPr>
        <p:spPr>
          <a:xfrm>
            <a:off x="3847435" y="1394861"/>
            <a:ext cx="2546002" cy="338554"/>
          </a:xfrm>
          <a:prstGeom prst="rect">
            <a:avLst/>
          </a:prstGeom>
          <a:noFill/>
        </p:spPr>
        <p:txBody>
          <a:bodyPr wrap="square" rtlCol="0">
            <a:spAutoFit/>
          </a:bodyPr>
          <a:lstStyle/>
          <a:p>
            <a:pPr algn="ctr"/>
            <a:r>
              <a:rPr lang="fr-FR" sz="1600" b="1" dirty="0"/>
              <a:t>TABLEAU PRINCIPAL</a:t>
            </a:r>
          </a:p>
        </p:txBody>
      </p:sp>
      <p:graphicFrame>
        <p:nvGraphicFramePr>
          <p:cNvPr id="149" name="Tableau 148">
            <a:extLst>
              <a:ext uri="{FF2B5EF4-FFF2-40B4-BE49-F238E27FC236}">
                <a16:creationId xmlns:a16="http://schemas.microsoft.com/office/drawing/2014/main" id="{DD454F9D-ABAF-2E57-184F-C528216DBB46}"/>
              </a:ext>
            </a:extLst>
          </p:cNvPr>
          <p:cNvGraphicFramePr>
            <a:graphicFrameLocks noGrp="1"/>
          </p:cNvGraphicFramePr>
          <p:nvPr>
            <p:extLst>
              <p:ext uri="{D42A27DB-BD31-4B8C-83A1-F6EECF244321}">
                <p14:modId xmlns:p14="http://schemas.microsoft.com/office/powerpoint/2010/main" val="3295012219"/>
              </p:ext>
            </p:extLst>
          </p:nvPr>
        </p:nvGraphicFramePr>
        <p:xfrm>
          <a:off x="6157156" y="1855335"/>
          <a:ext cx="792088" cy="401278"/>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401278">
                <a:tc>
                  <a:txBody>
                    <a:bodyPr/>
                    <a:lstStyle/>
                    <a:p>
                      <a:pPr algn="ctr"/>
                      <a:r>
                        <a:rPr lang="fr-FR" sz="1000" b="1" dirty="0">
                          <a:latin typeface="+mn-lt"/>
                        </a:rPr>
                        <a:t>Perdant</a:t>
                      </a:r>
                      <a:r>
                        <a:rPr lang="fr-FR" sz="1000" b="1" baseline="0" dirty="0">
                          <a:latin typeface="+mn-lt"/>
                        </a:rPr>
                        <a:t> </a:t>
                      </a:r>
                      <a:r>
                        <a:rPr lang="fr-FR" sz="1000" b="1" dirty="0">
                          <a:latin typeface="+mn-lt"/>
                        </a:rPr>
                        <a:t>J6 Q1/Q4</a:t>
                      </a:r>
                    </a:p>
                  </a:txBody>
                  <a:tcPr/>
                </a:tc>
                <a:extLst>
                  <a:ext uri="{0D108BD9-81ED-4DB2-BD59-A6C34878D82A}">
                    <a16:rowId xmlns:a16="http://schemas.microsoft.com/office/drawing/2014/main" val="10000"/>
                  </a:ext>
                </a:extLst>
              </a:tr>
            </a:tbl>
          </a:graphicData>
        </a:graphic>
      </p:graphicFrame>
      <p:graphicFrame>
        <p:nvGraphicFramePr>
          <p:cNvPr id="150" name="Tableau 149">
            <a:extLst>
              <a:ext uri="{FF2B5EF4-FFF2-40B4-BE49-F238E27FC236}">
                <a16:creationId xmlns:a16="http://schemas.microsoft.com/office/drawing/2014/main" id="{24DA3C3C-D810-1293-BE0A-A1317FA0DB1F}"/>
              </a:ext>
            </a:extLst>
          </p:cNvPr>
          <p:cNvGraphicFramePr>
            <a:graphicFrameLocks noGrp="1"/>
          </p:cNvGraphicFramePr>
          <p:nvPr>
            <p:extLst>
              <p:ext uri="{D42A27DB-BD31-4B8C-83A1-F6EECF244321}">
                <p14:modId xmlns:p14="http://schemas.microsoft.com/office/powerpoint/2010/main" val="3809366122"/>
              </p:ext>
            </p:extLst>
          </p:nvPr>
        </p:nvGraphicFramePr>
        <p:xfrm>
          <a:off x="6157156" y="3053017"/>
          <a:ext cx="792088" cy="396240"/>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Perdant J6</a:t>
                      </a:r>
                    </a:p>
                    <a:p>
                      <a:pPr algn="ctr"/>
                      <a:r>
                        <a:rPr lang="fr-FR" sz="1000" b="1" dirty="0">
                          <a:latin typeface="+mn-lt"/>
                        </a:rPr>
                        <a:t>Q2 / Q3</a:t>
                      </a:r>
                    </a:p>
                  </a:txBody>
                  <a:tcPr/>
                </a:tc>
                <a:extLst>
                  <a:ext uri="{0D108BD9-81ED-4DB2-BD59-A6C34878D82A}">
                    <a16:rowId xmlns:a16="http://schemas.microsoft.com/office/drawing/2014/main" val="10000"/>
                  </a:ext>
                </a:extLst>
              </a:tr>
            </a:tbl>
          </a:graphicData>
        </a:graphic>
      </p:graphicFrame>
      <p:graphicFrame>
        <p:nvGraphicFramePr>
          <p:cNvPr id="151" name="Tableau 150">
            <a:extLst>
              <a:ext uri="{FF2B5EF4-FFF2-40B4-BE49-F238E27FC236}">
                <a16:creationId xmlns:a16="http://schemas.microsoft.com/office/drawing/2014/main" id="{0A100D7A-1DCD-C199-0990-B5CB7CE4BADC}"/>
              </a:ext>
            </a:extLst>
          </p:cNvPr>
          <p:cNvGraphicFramePr>
            <a:graphicFrameLocks noGrp="1"/>
          </p:cNvGraphicFramePr>
          <p:nvPr/>
        </p:nvGraphicFramePr>
        <p:xfrm>
          <a:off x="7753572" y="2380053"/>
          <a:ext cx="792088" cy="640737"/>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640737">
                <a:tc>
                  <a:txBody>
                    <a:bodyPr/>
                    <a:lstStyle/>
                    <a:p>
                      <a:pPr algn="ctr"/>
                      <a:r>
                        <a:rPr lang="fr-FR" sz="1000" b="1" dirty="0">
                          <a:latin typeface="+mn-lt"/>
                        </a:rPr>
                        <a:t>Vainqueur 2</a:t>
                      </a:r>
                      <a:r>
                        <a:rPr lang="fr-FR" sz="1000" b="1" baseline="30000" dirty="0">
                          <a:latin typeface="+mn-lt"/>
                        </a:rPr>
                        <a:t>ème</a:t>
                      </a:r>
                      <a:r>
                        <a:rPr lang="fr-FR" sz="1000" b="1" dirty="0">
                          <a:latin typeface="+mn-lt"/>
                        </a:rPr>
                        <a:t> suppléant</a:t>
                      </a:r>
                    </a:p>
                  </a:txBody>
                  <a:tcPr/>
                </a:tc>
                <a:extLst>
                  <a:ext uri="{0D108BD9-81ED-4DB2-BD59-A6C34878D82A}">
                    <a16:rowId xmlns:a16="http://schemas.microsoft.com/office/drawing/2014/main" val="10000"/>
                  </a:ext>
                </a:extLst>
              </a:tr>
            </a:tbl>
          </a:graphicData>
        </a:graphic>
      </p:graphicFrame>
      <p:cxnSp>
        <p:nvCxnSpPr>
          <p:cNvPr id="152" name="Connecteur en angle 151">
            <a:extLst>
              <a:ext uri="{FF2B5EF4-FFF2-40B4-BE49-F238E27FC236}">
                <a16:creationId xmlns:a16="http://schemas.microsoft.com/office/drawing/2014/main" id="{54CE5AD8-E6F6-2DFB-F1ED-67B0543741AC}"/>
              </a:ext>
            </a:extLst>
          </p:cNvPr>
          <p:cNvCxnSpPr/>
          <p:nvPr/>
        </p:nvCxnSpPr>
        <p:spPr>
          <a:xfrm>
            <a:off x="6929070" y="2010351"/>
            <a:ext cx="804328" cy="64444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53" name="Connecteur en angle 152">
            <a:extLst>
              <a:ext uri="{FF2B5EF4-FFF2-40B4-BE49-F238E27FC236}">
                <a16:creationId xmlns:a16="http://schemas.microsoft.com/office/drawing/2014/main" id="{69BEF336-8772-9086-0055-82210E5247FF}"/>
              </a:ext>
            </a:extLst>
          </p:cNvPr>
          <p:cNvCxnSpPr>
            <a:endCxn id="151" idx="1"/>
          </p:cNvCxnSpPr>
          <p:nvPr/>
        </p:nvCxnSpPr>
        <p:spPr>
          <a:xfrm flipV="1">
            <a:off x="6949244" y="2700421"/>
            <a:ext cx="804328" cy="550716"/>
          </a:xfrm>
          <a:prstGeom prst="bentConnector3">
            <a:avLst/>
          </a:prstGeom>
        </p:spPr>
        <p:style>
          <a:lnRef idx="1">
            <a:schemeClr val="accent1"/>
          </a:lnRef>
          <a:fillRef idx="0">
            <a:schemeClr val="accent1"/>
          </a:fillRef>
          <a:effectRef idx="0">
            <a:schemeClr val="accent1"/>
          </a:effectRef>
          <a:fontRef idx="minor">
            <a:schemeClr val="tx1"/>
          </a:fontRef>
        </p:style>
      </p:cxnSp>
      <p:graphicFrame>
        <p:nvGraphicFramePr>
          <p:cNvPr id="154" name="Tableau 153">
            <a:extLst>
              <a:ext uri="{FF2B5EF4-FFF2-40B4-BE49-F238E27FC236}">
                <a16:creationId xmlns:a16="http://schemas.microsoft.com/office/drawing/2014/main" id="{1B6CA63D-8094-3040-0FE2-60076AFD57BA}"/>
              </a:ext>
            </a:extLst>
          </p:cNvPr>
          <p:cNvGraphicFramePr>
            <a:graphicFrameLocks noGrp="1"/>
          </p:cNvGraphicFramePr>
          <p:nvPr/>
        </p:nvGraphicFramePr>
        <p:xfrm>
          <a:off x="4966084" y="3139547"/>
          <a:ext cx="792088" cy="548640"/>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Perdant</a:t>
                      </a:r>
                    </a:p>
                    <a:p>
                      <a:pPr algn="ctr"/>
                      <a:r>
                        <a:rPr lang="fr-FR" sz="1000" b="1" dirty="0">
                          <a:latin typeface="+mn-lt"/>
                        </a:rPr>
                        <a:t>1</a:t>
                      </a:r>
                      <a:r>
                        <a:rPr lang="fr-FR" sz="1000" b="1" baseline="30000" dirty="0">
                          <a:latin typeface="+mn-lt"/>
                        </a:rPr>
                        <a:t>er</a:t>
                      </a:r>
                      <a:r>
                        <a:rPr lang="fr-FR" sz="1000" b="1" dirty="0">
                          <a:latin typeface="+mn-lt"/>
                        </a:rPr>
                        <a:t> suppléant</a:t>
                      </a:r>
                    </a:p>
                  </a:txBody>
                  <a:tcPr/>
                </a:tc>
                <a:extLst>
                  <a:ext uri="{0D108BD9-81ED-4DB2-BD59-A6C34878D82A}">
                    <a16:rowId xmlns:a16="http://schemas.microsoft.com/office/drawing/2014/main" val="10000"/>
                  </a:ext>
                </a:extLst>
              </a:tr>
            </a:tbl>
          </a:graphicData>
        </a:graphic>
      </p:graphicFrame>
      <p:graphicFrame>
        <p:nvGraphicFramePr>
          <p:cNvPr id="155" name="Tableau 154">
            <a:extLst>
              <a:ext uri="{FF2B5EF4-FFF2-40B4-BE49-F238E27FC236}">
                <a16:creationId xmlns:a16="http://schemas.microsoft.com/office/drawing/2014/main" id="{D3712ED1-0A31-5830-E7B5-39499E4EC014}"/>
              </a:ext>
            </a:extLst>
          </p:cNvPr>
          <p:cNvGraphicFramePr>
            <a:graphicFrameLocks noGrp="1"/>
          </p:cNvGraphicFramePr>
          <p:nvPr/>
        </p:nvGraphicFramePr>
        <p:xfrm>
          <a:off x="7749566" y="3139547"/>
          <a:ext cx="792088" cy="548640"/>
        </p:xfrm>
        <a:graphic>
          <a:graphicData uri="http://schemas.openxmlformats.org/drawingml/2006/table">
            <a:tbl>
              <a:tblPr firstRow="1" bandRow="1">
                <a:tableStyleId>{D7AC3CCA-C797-4891-BE02-D94E43425B78}</a:tableStyleId>
              </a:tblPr>
              <a:tblGrid>
                <a:gridCol w="792088">
                  <a:extLst>
                    <a:ext uri="{9D8B030D-6E8A-4147-A177-3AD203B41FA5}">
                      <a16:colId xmlns:a16="http://schemas.microsoft.com/office/drawing/2014/main" val="20000"/>
                    </a:ext>
                  </a:extLst>
                </a:gridCol>
              </a:tblGrid>
              <a:tr h="231800">
                <a:tc>
                  <a:txBody>
                    <a:bodyPr/>
                    <a:lstStyle/>
                    <a:p>
                      <a:pPr algn="ctr"/>
                      <a:r>
                        <a:rPr lang="fr-FR" sz="1000" b="1" dirty="0">
                          <a:latin typeface="+mn-lt"/>
                        </a:rPr>
                        <a:t>Perdant</a:t>
                      </a:r>
                    </a:p>
                    <a:p>
                      <a:pPr algn="ctr"/>
                      <a:r>
                        <a:rPr lang="fr-FR" sz="1000" b="1" dirty="0">
                          <a:latin typeface="+mn-lt"/>
                        </a:rPr>
                        <a:t>3</a:t>
                      </a:r>
                      <a:r>
                        <a:rPr lang="fr-FR" sz="1000" b="1" baseline="30000" dirty="0">
                          <a:latin typeface="+mn-lt"/>
                        </a:rPr>
                        <a:t>ème</a:t>
                      </a:r>
                      <a:r>
                        <a:rPr lang="fr-FR" sz="1000" b="1" dirty="0">
                          <a:latin typeface="+mn-lt"/>
                        </a:rPr>
                        <a:t> suppléant</a:t>
                      </a:r>
                    </a:p>
                  </a:txBody>
                  <a:tcPr/>
                </a:tc>
                <a:extLst>
                  <a:ext uri="{0D108BD9-81ED-4DB2-BD59-A6C34878D82A}">
                    <a16:rowId xmlns:a16="http://schemas.microsoft.com/office/drawing/2014/main" val="10000"/>
                  </a:ext>
                </a:extLst>
              </a:tr>
            </a:tbl>
          </a:graphicData>
        </a:graphic>
      </p:graphicFrame>
      <p:sp>
        <p:nvSpPr>
          <p:cNvPr id="156" name="ZoneTexte 155">
            <a:extLst>
              <a:ext uri="{FF2B5EF4-FFF2-40B4-BE49-F238E27FC236}">
                <a16:creationId xmlns:a16="http://schemas.microsoft.com/office/drawing/2014/main" id="{318A770C-9C0E-1C46-73B9-3CF7F17D848E}"/>
              </a:ext>
            </a:extLst>
          </p:cNvPr>
          <p:cNvSpPr txBox="1"/>
          <p:nvPr/>
        </p:nvSpPr>
        <p:spPr>
          <a:xfrm>
            <a:off x="6325344" y="3507971"/>
            <a:ext cx="455711" cy="369332"/>
          </a:xfrm>
          <a:prstGeom prst="rect">
            <a:avLst/>
          </a:prstGeom>
          <a:noFill/>
        </p:spPr>
        <p:txBody>
          <a:bodyPr wrap="square" rtlCol="0">
            <a:spAutoFit/>
          </a:bodyPr>
          <a:lstStyle/>
          <a:p>
            <a:pPr algn="ctr"/>
            <a:r>
              <a:rPr lang="fr-FR" dirty="0"/>
              <a:t>J5</a:t>
            </a:r>
          </a:p>
        </p:txBody>
      </p:sp>
      <p:sp>
        <p:nvSpPr>
          <p:cNvPr id="158" name="ZoneTexte 157">
            <a:extLst>
              <a:ext uri="{FF2B5EF4-FFF2-40B4-BE49-F238E27FC236}">
                <a16:creationId xmlns:a16="http://schemas.microsoft.com/office/drawing/2014/main" id="{7FA09D4F-1334-F8FC-38FB-5C66693F01D9}"/>
              </a:ext>
            </a:extLst>
          </p:cNvPr>
          <p:cNvSpPr txBox="1"/>
          <p:nvPr/>
        </p:nvSpPr>
        <p:spPr>
          <a:xfrm>
            <a:off x="3210661" y="2425766"/>
            <a:ext cx="1110097" cy="307777"/>
          </a:xfrm>
          <a:prstGeom prst="rect">
            <a:avLst/>
          </a:prstGeom>
          <a:noFill/>
        </p:spPr>
        <p:txBody>
          <a:bodyPr wrap="square" rtlCol="0">
            <a:spAutoFit/>
          </a:bodyPr>
          <a:lstStyle/>
          <a:p>
            <a:pPr algn="ctr"/>
            <a:r>
              <a:rPr lang="fr-FR" sz="1400" b="1" dirty="0"/>
              <a:t>FINALE </a:t>
            </a:r>
            <a:r>
              <a:rPr lang="fr-FR" sz="800" b="1" dirty="0"/>
              <a:t>(**)</a:t>
            </a:r>
          </a:p>
        </p:txBody>
      </p:sp>
      <p:sp>
        <p:nvSpPr>
          <p:cNvPr id="159" name="ZoneTexte 158">
            <a:extLst>
              <a:ext uri="{FF2B5EF4-FFF2-40B4-BE49-F238E27FC236}">
                <a16:creationId xmlns:a16="http://schemas.microsoft.com/office/drawing/2014/main" id="{5411EAA2-999F-1F98-D1EB-1390515CB1C6}"/>
              </a:ext>
            </a:extLst>
          </p:cNvPr>
          <p:cNvSpPr txBox="1"/>
          <p:nvPr/>
        </p:nvSpPr>
        <p:spPr>
          <a:xfrm>
            <a:off x="3537855" y="3535787"/>
            <a:ext cx="455711" cy="369332"/>
          </a:xfrm>
          <a:prstGeom prst="rect">
            <a:avLst/>
          </a:prstGeom>
          <a:noFill/>
        </p:spPr>
        <p:txBody>
          <a:bodyPr wrap="square" rtlCol="0">
            <a:spAutoFit/>
          </a:bodyPr>
          <a:lstStyle/>
          <a:p>
            <a:pPr algn="ctr"/>
            <a:r>
              <a:rPr lang="fr-FR" dirty="0"/>
              <a:t>J4</a:t>
            </a:r>
          </a:p>
        </p:txBody>
      </p:sp>
      <p:sp>
        <p:nvSpPr>
          <p:cNvPr id="160" name="ZoneTexte 159">
            <a:extLst>
              <a:ext uri="{FF2B5EF4-FFF2-40B4-BE49-F238E27FC236}">
                <a16:creationId xmlns:a16="http://schemas.microsoft.com/office/drawing/2014/main" id="{058991E9-B9B8-0F34-F6C9-C3468B8D8D73}"/>
              </a:ext>
            </a:extLst>
          </p:cNvPr>
          <p:cNvSpPr txBox="1"/>
          <p:nvPr/>
        </p:nvSpPr>
        <p:spPr>
          <a:xfrm>
            <a:off x="6157154" y="2422674"/>
            <a:ext cx="792089" cy="646331"/>
          </a:xfrm>
          <a:prstGeom prst="rect">
            <a:avLst/>
          </a:prstGeom>
          <a:noFill/>
        </p:spPr>
        <p:txBody>
          <a:bodyPr wrap="square" rtlCol="0">
            <a:spAutoFit/>
          </a:bodyPr>
          <a:lstStyle/>
          <a:p>
            <a:pPr algn="ctr"/>
            <a:r>
              <a:rPr lang="fr-FR" sz="1400" b="1" dirty="0"/>
              <a:t>PETITE FINALE </a:t>
            </a:r>
            <a:r>
              <a:rPr lang="fr-FR" sz="800" b="1" dirty="0"/>
              <a:t>(**)</a:t>
            </a:r>
          </a:p>
        </p:txBody>
      </p:sp>
      <p:sp>
        <p:nvSpPr>
          <p:cNvPr id="124" name="ZoneTexte 123">
            <a:extLst>
              <a:ext uri="{FF2B5EF4-FFF2-40B4-BE49-F238E27FC236}">
                <a16:creationId xmlns:a16="http://schemas.microsoft.com/office/drawing/2014/main" id="{9C6801D1-8831-5A4E-8726-70D3654AECA1}"/>
              </a:ext>
            </a:extLst>
          </p:cNvPr>
          <p:cNvSpPr txBox="1"/>
          <p:nvPr/>
        </p:nvSpPr>
        <p:spPr>
          <a:xfrm>
            <a:off x="3310359" y="548680"/>
            <a:ext cx="5582121" cy="369332"/>
          </a:xfrm>
          <a:prstGeom prst="rect">
            <a:avLst/>
          </a:prstGeom>
          <a:noFill/>
        </p:spPr>
        <p:txBody>
          <a:bodyPr wrap="square" rtlCol="0">
            <a:spAutoFit/>
          </a:bodyPr>
          <a:lstStyle/>
          <a:p>
            <a:pPr algn="r"/>
            <a:r>
              <a:rPr lang="fr-FR" dirty="0"/>
              <a:t>TABLEAUX PHASE FINALE DIVISION PRE NATIONALE</a:t>
            </a:r>
          </a:p>
        </p:txBody>
      </p:sp>
      <p:sp>
        <p:nvSpPr>
          <p:cNvPr id="5" name="ZoneTexte 4">
            <a:extLst>
              <a:ext uri="{FF2B5EF4-FFF2-40B4-BE49-F238E27FC236}">
                <a16:creationId xmlns:a16="http://schemas.microsoft.com/office/drawing/2014/main" id="{9D70D2E4-2F40-D68E-A5E9-F2BDEF352F9F}"/>
              </a:ext>
            </a:extLst>
          </p:cNvPr>
          <p:cNvSpPr txBox="1"/>
          <p:nvPr/>
        </p:nvSpPr>
        <p:spPr>
          <a:xfrm>
            <a:off x="6553200" y="1364083"/>
            <a:ext cx="2416275" cy="507831"/>
          </a:xfrm>
          <a:prstGeom prst="rect">
            <a:avLst/>
          </a:prstGeom>
          <a:noFill/>
        </p:spPr>
        <p:txBody>
          <a:bodyPr wrap="square" rtlCol="0">
            <a:spAutoFit/>
          </a:bodyPr>
          <a:lstStyle/>
          <a:p>
            <a:r>
              <a:rPr lang="fr-FR" sz="900" dirty="0"/>
              <a:t>(*) : club qui reçoit</a:t>
            </a:r>
          </a:p>
          <a:p>
            <a:r>
              <a:rPr lang="fr-FR" sz="900" dirty="0"/>
              <a:t>(**) : club qui reçoit, tiré au sort au moment de la construction du tableau</a:t>
            </a:r>
          </a:p>
        </p:txBody>
      </p:sp>
      <p:sp>
        <p:nvSpPr>
          <p:cNvPr id="78" name="Espace réservé du pied de page 2">
            <a:extLst>
              <a:ext uri="{FF2B5EF4-FFF2-40B4-BE49-F238E27FC236}">
                <a16:creationId xmlns:a16="http://schemas.microsoft.com/office/drawing/2014/main" id="{3968379D-681C-2903-9939-CD18D2E43FCF}"/>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
        <p:nvSpPr>
          <p:cNvPr id="6" name="ZoneTexte 5">
            <a:extLst>
              <a:ext uri="{FF2B5EF4-FFF2-40B4-BE49-F238E27FC236}">
                <a16:creationId xmlns:a16="http://schemas.microsoft.com/office/drawing/2014/main" id="{EE999BB1-EEBE-0D79-F769-D1950EEB52D0}"/>
              </a:ext>
            </a:extLst>
          </p:cNvPr>
          <p:cNvSpPr txBox="1"/>
          <p:nvPr/>
        </p:nvSpPr>
        <p:spPr>
          <a:xfrm>
            <a:off x="2968509" y="843630"/>
            <a:ext cx="4575605" cy="369332"/>
          </a:xfrm>
          <a:prstGeom prst="rect">
            <a:avLst/>
          </a:prstGeom>
          <a:noFill/>
        </p:spPr>
        <p:txBody>
          <a:bodyPr wrap="square" rtlCol="0">
            <a:spAutoFit/>
          </a:bodyPr>
          <a:lstStyle/>
          <a:p>
            <a:pPr algn="r"/>
            <a:r>
              <a:rPr lang="fr-FR" dirty="0">
                <a:solidFill>
                  <a:srgbClr val="FF0000"/>
                </a:solidFill>
              </a:rPr>
              <a:t>Dames 65</a:t>
            </a:r>
          </a:p>
        </p:txBody>
      </p:sp>
    </p:spTree>
    <p:extLst>
      <p:ext uri="{BB962C8B-B14F-4D97-AF65-F5344CB8AC3E}">
        <p14:creationId xmlns:p14="http://schemas.microsoft.com/office/powerpoint/2010/main" val="3072721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a:t>Commission Seniors Plus IDF</a:t>
            </a:r>
            <a:endParaRPr lang="fr-FR" dirty="0"/>
          </a:p>
        </p:txBody>
      </p:sp>
      <p:sp>
        <p:nvSpPr>
          <p:cNvPr id="4" name="Espace réservé du numéro de diapositive 3"/>
          <p:cNvSpPr>
            <a:spLocks noGrp="1"/>
          </p:cNvSpPr>
          <p:nvPr>
            <p:ph type="sldNum" sz="quarter" idx="12"/>
          </p:nvPr>
        </p:nvSpPr>
        <p:spPr/>
        <p:txBody>
          <a:bodyPr/>
          <a:lstStyle/>
          <a:p>
            <a:fld id="{F2D04793-536E-488D-88DE-3872440630A6}" type="slidenum">
              <a:rPr lang="fr-FR" smtClean="0"/>
              <a:t>12</a:t>
            </a:fld>
            <a:endParaRPr lang="fr-FR"/>
          </a:p>
        </p:txBody>
      </p:sp>
      <p:sp>
        <p:nvSpPr>
          <p:cNvPr id="5" name="ZoneTexte 4"/>
          <p:cNvSpPr txBox="1"/>
          <p:nvPr/>
        </p:nvSpPr>
        <p:spPr>
          <a:xfrm>
            <a:off x="4572000" y="548680"/>
            <a:ext cx="4320480" cy="369332"/>
          </a:xfrm>
          <a:prstGeom prst="rect">
            <a:avLst/>
          </a:prstGeom>
          <a:noFill/>
        </p:spPr>
        <p:txBody>
          <a:bodyPr wrap="square" rtlCol="0">
            <a:spAutoFit/>
          </a:bodyPr>
          <a:lstStyle/>
          <a:p>
            <a:pPr algn="r"/>
            <a:r>
              <a:rPr lang="fr-FR" dirty="0"/>
              <a:t>REFERENTS DE CATEGORIE</a:t>
            </a:r>
          </a:p>
        </p:txBody>
      </p:sp>
      <p:sp>
        <p:nvSpPr>
          <p:cNvPr id="6" name="ZoneTexte 5"/>
          <p:cNvSpPr txBox="1"/>
          <p:nvPr/>
        </p:nvSpPr>
        <p:spPr>
          <a:xfrm>
            <a:off x="755576" y="1362705"/>
            <a:ext cx="8064896" cy="830997"/>
          </a:xfrm>
          <a:prstGeom prst="rect">
            <a:avLst/>
          </a:prstGeom>
          <a:noFill/>
        </p:spPr>
        <p:txBody>
          <a:bodyPr wrap="square" rtlCol="0">
            <a:spAutoFit/>
          </a:bodyPr>
          <a:lstStyle/>
          <a:p>
            <a:pPr algn="just"/>
            <a:r>
              <a:rPr lang="fr-FR" sz="1200" dirty="0"/>
              <a:t>Rappel : les référents de catégorie </a:t>
            </a:r>
            <a:r>
              <a:rPr lang="fr-FR" sz="1200" b="1" dirty="0"/>
              <a:t>gèrent et valident les éventuelles demandes de report</a:t>
            </a:r>
            <a:r>
              <a:rPr lang="fr-FR" sz="1200" dirty="0"/>
              <a:t>, valident les feuilles de rencontre dans la GS, analysent, le cas échéant, les feuilles d’observation et les feuilles de rencontres transmises par les JA.</a:t>
            </a:r>
          </a:p>
          <a:p>
            <a:pPr algn="just"/>
            <a:r>
              <a:rPr lang="fr-FR" sz="1200" dirty="0"/>
              <a:t>Aucun mail envoyé directement au Président de la Commission S+ ou à la Ligue IDF ne sera traité.</a:t>
            </a:r>
          </a:p>
          <a:p>
            <a:pPr algn="just"/>
            <a:r>
              <a:rPr lang="fr-FR" sz="1200" dirty="0"/>
              <a:t>Aucun accord pris de gré à gré entre les Clubs ou les capitaines, visant à déroger au Règlement de la compétition n’est admis.</a:t>
            </a:r>
          </a:p>
        </p:txBody>
      </p:sp>
      <p:sp>
        <p:nvSpPr>
          <p:cNvPr id="7" name="Rectangle 6"/>
          <p:cNvSpPr/>
          <p:nvPr/>
        </p:nvSpPr>
        <p:spPr>
          <a:xfrm>
            <a:off x="737834" y="2246412"/>
            <a:ext cx="8075240" cy="1977464"/>
          </a:xfrm>
          <a:prstGeom prst="rect">
            <a:avLst/>
          </a:prstGeom>
        </p:spPr>
        <p:txBody>
          <a:bodyPr wrap="square">
            <a:spAutoFit/>
          </a:bodyPr>
          <a:lstStyle/>
          <a:p>
            <a:pPr marL="285750" indent="-285750">
              <a:buFont typeface="Wingdings" panose="05000000000000000000" pitchFamily="2" charset="2"/>
              <a:buChar char="ü"/>
            </a:pPr>
            <a:r>
              <a:rPr lang="fr-FR" sz="1200" dirty="0"/>
              <a:t>Catégorie Dames 35+ : Gérard DALGA (</a:t>
            </a:r>
            <a:r>
              <a:rPr lang="fr-FR" sz="1200" dirty="0">
                <a:hlinkClick r:id="rId2"/>
              </a:rPr>
              <a:t>ngdalga@gmail.com</a:t>
            </a:r>
            <a:r>
              <a:rPr lang="fr-FR" sz="1200" dirty="0"/>
              <a:t>)</a:t>
            </a:r>
          </a:p>
          <a:p>
            <a:pPr marL="285750" indent="-285750">
              <a:buFont typeface="Wingdings" panose="05000000000000000000" pitchFamily="2" charset="2"/>
              <a:buChar char="ü"/>
            </a:pPr>
            <a:r>
              <a:rPr lang="fr-FR" sz="1200" dirty="0"/>
              <a:t>Catégorie Dames 45+ : Gérard MARCHAND (</a:t>
            </a:r>
            <a:r>
              <a:rPr lang="fr-FR" sz="1200" dirty="0">
                <a:hlinkClick r:id="rId3"/>
              </a:rPr>
              <a:t>gerard.marchand@fft.fr</a:t>
            </a:r>
            <a:r>
              <a:rPr lang="fr-FR" sz="1200" dirty="0"/>
              <a:t>)</a:t>
            </a:r>
          </a:p>
          <a:p>
            <a:pPr marL="285750" indent="-285750">
              <a:buFont typeface="Wingdings" panose="05000000000000000000" pitchFamily="2" charset="2"/>
              <a:buChar char="ü"/>
            </a:pPr>
            <a:r>
              <a:rPr lang="fr-FR" sz="1200" dirty="0"/>
              <a:t>Catégorie Dames 55+ : Jean Philippe DUMONT (</a:t>
            </a:r>
            <a:r>
              <a:rPr lang="fr-FR" sz="1200" u="sng" dirty="0">
                <a:hlinkClick r:id="rId4"/>
              </a:rPr>
              <a:t>jean-philippe.dumont@fft.fr</a:t>
            </a:r>
            <a:r>
              <a:rPr lang="fr-FR" sz="1200" u="sng" dirty="0"/>
              <a:t>)</a:t>
            </a:r>
            <a:endParaRPr lang="fr-FR" sz="1200" dirty="0"/>
          </a:p>
          <a:p>
            <a:pPr marL="285750" indent="-285750">
              <a:buFont typeface="Wingdings" panose="05000000000000000000" pitchFamily="2" charset="2"/>
              <a:buChar char="ü"/>
            </a:pPr>
            <a:r>
              <a:rPr lang="fr-FR" sz="1200" dirty="0"/>
              <a:t>Catégorie Dames 65+ : Christian DACHET (</a:t>
            </a:r>
            <a:r>
              <a:rPr lang="fr-FR" sz="1200" dirty="0">
                <a:hlinkClick r:id="rId5"/>
              </a:rPr>
              <a:t>christian-dachet@orange.fr</a:t>
            </a:r>
            <a:r>
              <a:rPr lang="fr-FR" sz="1200" dirty="0"/>
              <a:t>) </a:t>
            </a:r>
            <a:endParaRPr lang="fr-FR" sz="1200" dirty="0">
              <a:solidFill>
                <a:srgbClr val="00B050"/>
              </a:solidFill>
            </a:endParaRPr>
          </a:p>
          <a:p>
            <a:pPr marL="285750" indent="-285750">
              <a:buFont typeface="Wingdings" panose="05000000000000000000" pitchFamily="2" charset="2"/>
              <a:buChar char="ü"/>
            </a:pPr>
            <a:r>
              <a:rPr lang="fr-FR" sz="1200" dirty="0"/>
              <a:t>Catégorie Messieurs 35+ : Michel JEANJACQUES (</a:t>
            </a:r>
            <a:r>
              <a:rPr lang="fr-FR" sz="1200" dirty="0">
                <a:hlinkClick r:id="rId6"/>
              </a:rPr>
              <a:t>michel.jeanjacques@bbox.fr</a:t>
            </a:r>
            <a:r>
              <a:rPr lang="fr-FR" sz="1200" dirty="0"/>
              <a:t>)</a:t>
            </a:r>
          </a:p>
          <a:p>
            <a:pPr marL="285750" indent="-285750">
              <a:buFont typeface="Wingdings" panose="05000000000000000000" pitchFamily="2" charset="2"/>
              <a:buChar char="ü"/>
            </a:pPr>
            <a:r>
              <a:rPr lang="fr-FR" sz="1200" dirty="0"/>
              <a:t>Catégorie Messieurs 45+ : Marcel FECHTENBAUM (</a:t>
            </a:r>
            <a:r>
              <a:rPr lang="fr-FR" sz="1200" dirty="0">
                <a:hlinkClick r:id="rId7"/>
              </a:rPr>
              <a:t>marcel.fechtenbaum@wanadoo.fr</a:t>
            </a:r>
            <a:r>
              <a:rPr lang="fr-FR" sz="1200" dirty="0"/>
              <a:t>)</a:t>
            </a:r>
          </a:p>
          <a:p>
            <a:pPr marL="285750" indent="-285750">
              <a:buFont typeface="Wingdings" panose="05000000000000000000" pitchFamily="2" charset="2"/>
              <a:buChar char="ü"/>
            </a:pPr>
            <a:r>
              <a:rPr lang="fr-FR" sz="1200" dirty="0"/>
              <a:t>Catégorie Messieurs 55 + : Christian ESNARD (</a:t>
            </a:r>
            <a:r>
              <a:rPr lang="fr-FR" sz="1200" u="sng" dirty="0">
                <a:hlinkClick r:id="rId8"/>
              </a:rPr>
              <a:t>esnardchristian@yahoo.fr</a:t>
            </a:r>
            <a:r>
              <a:rPr lang="fr-FR" sz="1200" dirty="0"/>
              <a:t> )</a:t>
            </a:r>
          </a:p>
          <a:p>
            <a:pPr marL="285750" indent="-285750">
              <a:buFont typeface="Wingdings" panose="05000000000000000000" pitchFamily="2" charset="2"/>
              <a:buChar char="ü"/>
            </a:pPr>
            <a:r>
              <a:rPr lang="fr-FR" sz="1200" dirty="0"/>
              <a:t>Catégorie Messieurs 65+ : Hervé CACHELOT (</a:t>
            </a:r>
            <a:r>
              <a:rPr lang="fr-FR" sz="1200" u="sng" dirty="0">
                <a:hlinkClick r:id="rId9"/>
              </a:rPr>
              <a:t>h.cachelot@wanadoo.fr</a:t>
            </a:r>
            <a:r>
              <a:rPr lang="fr-FR" sz="1200" dirty="0"/>
              <a:t> )</a:t>
            </a:r>
          </a:p>
          <a:p>
            <a:pPr marL="285750" indent="-285750">
              <a:buFont typeface="Wingdings" panose="05000000000000000000" pitchFamily="2" charset="2"/>
              <a:buChar char="ü"/>
            </a:pPr>
            <a:r>
              <a:rPr lang="fr-FR" sz="1200" dirty="0"/>
              <a:t>Catégorie Messieurs 75+ : Florence MAST (</a:t>
            </a:r>
            <a:r>
              <a:rPr lang="fr-FR" sz="1200" u="sng" dirty="0">
                <a:hlinkClick r:id="rId10"/>
              </a:rPr>
              <a:t>florence.mast@wanadoo.fr </a:t>
            </a:r>
            <a:r>
              <a:rPr lang="fr-FR" sz="1200" u="sng" dirty="0"/>
              <a:t>)</a:t>
            </a:r>
            <a:endParaRPr lang="fr-FR" sz="1200" dirty="0">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Wingdings" panose="05000000000000000000" pitchFamily="2" charset="2"/>
              <a:buChar char="ü"/>
            </a:pPr>
            <a:endParaRPr lang="fr-FR" sz="1200" dirty="0"/>
          </a:p>
        </p:txBody>
      </p:sp>
      <p:pic>
        <p:nvPicPr>
          <p:cNvPr id="7170"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0820" y="1759880"/>
            <a:ext cx="377644" cy="334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Tree>
    <p:extLst>
      <p:ext uri="{BB962C8B-B14F-4D97-AF65-F5344CB8AC3E}">
        <p14:creationId xmlns:p14="http://schemas.microsoft.com/office/powerpoint/2010/main" val="1481823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FR"/>
              <a:t>Commission Seniors Plus IDF</a:t>
            </a:r>
            <a:endParaRPr lang="fr-FR" dirty="0"/>
          </a:p>
        </p:txBody>
      </p:sp>
      <p:sp>
        <p:nvSpPr>
          <p:cNvPr id="6" name="Espace réservé du numéro de diapositive 5"/>
          <p:cNvSpPr>
            <a:spLocks noGrp="1"/>
          </p:cNvSpPr>
          <p:nvPr>
            <p:ph type="sldNum" sz="quarter" idx="12"/>
          </p:nvPr>
        </p:nvSpPr>
        <p:spPr/>
        <p:txBody>
          <a:bodyPr/>
          <a:lstStyle/>
          <a:p>
            <a:fld id="{F2D04793-536E-488D-88DE-3872440630A6}" type="slidenum">
              <a:rPr lang="fr-FR" smtClean="0"/>
              <a:t>13</a:t>
            </a:fld>
            <a:endParaRPr lang="fr-FR"/>
          </a:p>
        </p:txBody>
      </p:sp>
      <p:sp>
        <p:nvSpPr>
          <p:cNvPr id="8" name="ZoneTexte 7"/>
          <p:cNvSpPr txBox="1"/>
          <p:nvPr/>
        </p:nvSpPr>
        <p:spPr>
          <a:xfrm>
            <a:off x="4572000" y="548680"/>
            <a:ext cx="4320480" cy="369332"/>
          </a:xfrm>
          <a:prstGeom prst="rect">
            <a:avLst/>
          </a:prstGeom>
          <a:noFill/>
        </p:spPr>
        <p:txBody>
          <a:bodyPr wrap="square" rtlCol="0">
            <a:spAutoFit/>
          </a:bodyPr>
          <a:lstStyle/>
          <a:p>
            <a:pPr algn="r"/>
            <a:r>
              <a:rPr lang="fr-FR" dirty="0"/>
              <a:t>DEROULEMENT DE LA COMPETITION</a:t>
            </a:r>
          </a:p>
        </p:txBody>
      </p:sp>
      <p:sp>
        <p:nvSpPr>
          <p:cNvPr id="3" name="ZoneTexte 2"/>
          <p:cNvSpPr txBox="1"/>
          <p:nvPr/>
        </p:nvSpPr>
        <p:spPr>
          <a:xfrm>
            <a:off x="1029692" y="1269617"/>
            <a:ext cx="7488832" cy="2308324"/>
          </a:xfrm>
          <a:prstGeom prst="rect">
            <a:avLst/>
          </a:prstGeom>
          <a:noFill/>
        </p:spPr>
        <p:txBody>
          <a:bodyPr wrap="square" rtlCol="0">
            <a:spAutoFit/>
          </a:bodyPr>
          <a:lstStyle/>
          <a:p>
            <a:pPr marL="285750" indent="-285750" algn="just">
              <a:buFont typeface="Wingdings" panose="05000000000000000000" pitchFamily="2" charset="2"/>
              <a:buChar char="ü"/>
            </a:pPr>
            <a:r>
              <a:rPr lang="fr-FR" sz="1200" dirty="0"/>
              <a:t>L’horaire des rencontres est communiqué </a:t>
            </a:r>
            <a:r>
              <a:rPr lang="fr-FR" sz="1200" b="1" dirty="0"/>
              <a:t>par le club qui reçoit au club visiteur</a:t>
            </a:r>
            <a:r>
              <a:rPr lang="fr-FR" sz="1200" dirty="0"/>
              <a:t>, au plus tard 15 jours avant la date programmée dans le calendrier (sauf pour la 1</a:t>
            </a:r>
            <a:r>
              <a:rPr lang="fr-FR" sz="1200" baseline="30000" dirty="0"/>
              <a:t>ère</a:t>
            </a:r>
            <a:r>
              <a:rPr lang="fr-FR" sz="1200" dirty="0"/>
              <a:t> journée)</a:t>
            </a:r>
          </a:p>
          <a:p>
            <a:pPr marL="285750" indent="-285750" algn="just">
              <a:buFont typeface="Wingdings" panose="05000000000000000000" pitchFamily="2" charset="2"/>
              <a:buChar char="ü"/>
            </a:pPr>
            <a:r>
              <a:rPr lang="fr-FR" sz="1200" dirty="0"/>
              <a:t>Aucune rencontre ne peut débuter après 15 heures</a:t>
            </a:r>
          </a:p>
          <a:p>
            <a:pPr marL="285750" indent="-285750" algn="just">
              <a:buFont typeface="Wingdings" panose="05000000000000000000" pitchFamily="2" charset="2"/>
              <a:buChar char="ü"/>
            </a:pPr>
            <a:r>
              <a:rPr lang="fr-FR" sz="1200" dirty="0"/>
              <a:t>Les rencontres se déroulent sur 2 terrains couverts minimum de surfaces identiques</a:t>
            </a:r>
          </a:p>
          <a:p>
            <a:pPr marL="285750" indent="-285750" algn="just">
              <a:buFont typeface="Wingdings" panose="05000000000000000000" pitchFamily="2" charset="2"/>
              <a:buChar char="ü"/>
            </a:pPr>
            <a:r>
              <a:rPr lang="fr-FR" sz="1200" spc="10" dirty="0">
                <a:cs typeface="Arial"/>
              </a:rPr>
              <a:t>Le club visité doit aussi prévenir le club adverse des conditions de jeu (surface, balles) au moins 6 jours avant la date de la rencontre</a:t>
            </a:r>
          </a:p>
          <a:p>
            <a:pPr marL="285750" indent="-285750" algn="just">
              <a:buFont typeface="Wingdings" panose="05000000000000000000" pitchFamily="2" charset="2"/>
              <a:buChar char="ü"/>
            </a:pPr>
            <a:r>
              <a:rPr lang="fr-FR" sz="1200" spc="10" dirty="0">
                <a:cs typeface="Arial"/>
              </a:rPr>
              <a:t>Il </a:t>
            </a:r>
            <a:r>
              <a:rPr lang="fr-FR" sz="1200" b="1" spc="10" dirty="0">
                <a:cs typeface="Arial"/>
              </a:rPr>
              <a:t>appartient au club qui reçoit</a:t>
            </a:r>
            <a:r>
              <a:rPr lang="fr-FR" sz="1200" spc="10" dirty="0">
                <a:cs typeface="Arial"/>
              </a:rPr>
              <a:t> de prévoir les arbitres de chaise, et/ou un superviseur de rencontre ayant la qualification requise et en rapport avec les règlements sportifs de la compétition.</a:t>
            </a:r>
          </a:p>
          <a:p>
            <a:pPr marL="285750" indent="-285750" algn="just">
              <a:buFont typeface="Wingdings" panose="05000000000000000000" pitchFamily="2" charset="2"/>
              <a:buChar char="ü"/>
            </a:pPr>
            <a:r>
              <a:rPr lang="fr-FR" sz="1200" spc="10" dirty="0">
                <a:solidFill>
                  <a:srgbClr val="FF0000"/>
                </a:solidFill>
                <a:cs typeface="Arial"/>
              </a:rPr>
              <a:t>Pour les phases de poule du championnat PRENATIONAL et du championnat PROMOTION REGIONALE le club qui reçoit peut désigner un JAE ou former un triumvirat entre les 2 capitaines et un dirigeant de ce club.</a:t>
            </a:r>
          </a:p>
          <a:p>
            <a:pPr marL="285750" indent="-285750" algn="just">
              <a:buFont typeface="Wingdings" panose="05000000000000000000" pitchFamily="2" charset="2"/>
              <a:buChar char="ü"/>
            </a:pPr>
            <a:r>
              <a:rPr lang="fr-FR" sz="1200" spc="10" dirty="0">
                <a:cs typeface="Arial"/>
              </a:rPr>
              <a:t>La désignation du JAE sur chaque rencontre </a:t>
            </a:r>
            <a:r>
              <a:rPr lang="fr-FR" sz="1200" spc="10" dirty="0">
                <a:solidFill>
                  <a:srgbClr val="FF0000"/>
                </a:solidFill>
                <a:cs typeface="Arial"/>
              </a:rPr>
              <a:t>de la phase finale est effectuée </a:t>
            </a:r>
            <a:r>
              <a:rPr lang="fr-FR" sz="1200" spc="10" dirty="0">
                <a:cs typeface="Arial"/>
              </a:rPr>
              <a:t>par la Commission d’Arbitrage du Comité du club qui reçoit la rencontre sous l’autorité du Pôle JAE de la CRA.</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299" y="2423779"/>
            <a:ext cx="43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a:extLst>
              <a:ext uri="{FF2B5EF4-FFF2-40B4-BE49-F238E27FC236}">
                <a16:creationId xmlns:a16="http://schemas.microsoft.com/office/drawing/2014/main" id="{B8542A59-789E-517E-C493-52C2B2C5471B}"/>
              </a:ext>
            </a:extLst>
          </p:cNvPr>
          <p:cNvSpPr/>
          <p:nvPr/>
        </p:nvSpPr>
        <p:spPr>
          <a:xfrm>
            <a:off x="1029692" y="3526370"/>
            <a:ext cx="7598077" cy="2831544"/>
          </a:xfrm>
          <a:prstGeom prst="rect">
            <a:avLst/>
          </a:prstGeom>
        </p:spPr>
        <p:txBody>
          <a:bodyPr wrap="square">
            <a:spAutoFit/>
          </a:bodyPr>
          <a:lstStyle/>
          <a:p>
            <a:pPr marL="285750" indent="-285750" algn="just">
              <a:buFont typeface="Wingdings" panose="05000000000000000000" pitchFamily="2" charset="2"/>
              <a:buChar char="ü"/>
            </a:pPr>
            <a:r>
              <a:rPr lang="fr-FR" sz="1200" b="1" spc="10" dirty="0">
                <a:cs typeface="Arial"/>
              </a:rPr>
              <a:t>Tout joueur prenant part à la compétition doit figurer sur la liste déposée lors de l’engagement (15 joueurs au maximum)</a:t>
            </a:r>
            <a:r>
              <a:rPr lang="fr-FR" sz="1200" spc="10" dirty="0">
                <a:cs typeface="Arial"/>
              </a:rPr>
              <a:t>, </a:t>
            </a:r>
            <a:r>
              <a:rPr lang="fr-FR" sz="1200" b="1" spc="10" dirty="0">
                <a:cs typeface="Arial"/>
              </a:rPr>
              <a:t>AUCUN AUTRE JOUEUR POSSIBLE EN COURS DE CHAMPIONNAT</a:t>
            </a:r>
          </a:p>
          <a:p>
            <a:pPr marL="285750" indent="-285750" algn="just">
              <a:buFont typeface="Wingdings" panose="05000000000000000000" pitchFamily="2" charset="2"/>
              <a:buChar char="ü"/>
            </a:pPr>
            <a:r>
              <a:rPr lang="fr-FR" sz="1200" spc="10" dirty="0">
                <a:cs typeface="Arial"/>
              </a:rPr>
              <a:t>L’ordre des joueurs de la fiche équipe déposée à l’engagement respecte l’ordre des classements de septembre</a:t>
            </a:r>
          </a:p>
          <a:p>
            <a:pPr marL="285750" indent="-285750" algn="just">
              <a:buFont typeface="Wingdings" panose="05000000000000000000" pitchFamily="2" charset="2"/>
              <a:buChar char="ü"/>
            </a:pPr>
            <a:r>
              <a:rPr lang="fr-FR" sz="1200" spc="10" dirty="0">
                <a:cs typeface="Arial"/>
              </a:rPr>
              <a:t>A l’engagement, les 3 meilleurs joueurs d’une équipe ne peuvent figurer dans une équipe inférieure</a:t>
            </a:r>
          </a:p>
          <a:p>
            <a:pPr algn="just"/>
            <a:endParaRPr lang="fr-FR" sz="1400" spc="10" dirty="0">
              <a:cs typeface="Arial"/>
            </a:endParaRPr>
          </a:p>
          <a:p>
            <a:pPr marL="285750" indent="-285750" algn="just">
              <a:buFont typeface="Wingdings" panose="05000000000000000000" pitchFamily="2" charset="2"/>
              <a:buChar char="ü"/>
            </a:pPr>
            <a:endParaRPr lang="fr-FR" sz="1400" spc="10" dirty="0">
              <a:cs typeface="Arial"/>
            </a:endParaRPr>
          </a:p>
          <a:p>
            <a:pPr marL="285750" indent="-285750" algn="just">
              <a:buFont typeface="Wingdings" panose="05000000000000000000" pitchFamily="2" charset="2"/>
              <a:buChar char="ü"/>
            </a:pPr>
            <a:endParaRPr lang="fr-FR" sz="1400" spc="10" dirty="0">
              <a:cs typeface="Arial"/>
            </a:endParaRPr>
          </a:p>
          <a:p>
            <a:pPr algn="just"/>
            <a:endParaRPr lang="fr-FR" sz="1400" spc="10" dirty="0">
              <a:cs typeface="Arial"/>
            </a:endParaRPr>
          </a:p>
          <a:p>
            <a:pPr marL="285750" indent="-285750" algn="just">
              <a:buFont typeface="Wingdings" panose="05000000000000000000" pitchFamily="2" charset="2"/>
              <a:buChar char="ü"/>
            </a:pPr>
            <a:endParaRPr lang="fr-FR" sz="1400" spc="10" dirty="0">
              <a:cs typeface="Arial"/>
            </a:endParaRPr>
          </a:p>
          <a:p>
            <a:pPr marL="285750" indent="-285750" algn="just">
              <a:buFont typeface="Wingdings" panose="05000000000000000000" pitchFamily="2" charset="2"/>
              <a:buChar char="ü"/>
            </a:pPr>
            <a:r>
              <a:rPr lang="fr-FR" sz="1200" spc="10" dirty="0">
                <a:cs typeface="Arial"/>
              </a:rPr>
              <a:t>Le jour de la rencontre, le classement des joueurs est le dernier classement mensuel paru</a:t>
            </a:r>
          </a:p>
          <a:p>
            <a:pPr marL="285750" indent="-285750" algn="just">
              <a:buFont typeface="Wingdings" panose="05000000000000000000" pitchFamily="2" charset="2"/>
              <a:buChar char="ü"/>
            </a:pPr>
            <a:r>
              <a:rPr lang="fr-FR" sz="1200" spc="10" dirty="0">
                <a:cs typeface="Arial"/>
              </a:rPr>
              <a:t>1 joueur ne peut jouer dans 2 équipes différentes la même journée de Championnat (voir limitation pour les TS</a:t>
            </a:r>
            <a:r>
              <a:rPr lang="fr-FR" sz="1200" spc="10" dirty="0">
                <a:latin typeface="+mj-lt"/>
                <a:cs typeface="Arial"/>
              </a:rPr>
              <a:t>). </a:t>
            </a:r>
            <a:r>
              <a:rPr lang="fr-FR" sz="1200" b="1" dirty="0">
                <a:effectLst/>
                <a:latin typeface="+mj-lt"/>
                <a:ea typeface="Times New Roman" panose="02020603050405020304" pitchFamily="18" charset="0"/>
              </a:rPr>
              <a:t>Le jour de la rencontre le </a:t>
            </a:r>
            <a:r>
              <a:rPr lang="fr-FR" sz="1200" b="1" dirty="0">
                <a:effectLst/>
                <a:latin typeface="+mj-lt"/>
                <a:ea typeface="Calibri" panose="020F0502020204030204" pitchFamily="34" charset="0"/>
              </a:rPr>
              <a:t>meilleur joueur de l’équipe 2 ne peut pas être meilleur que le dernier de l’équipe 1. </a:t>
            </a:r>
            <a:endParaRPr lang="fr-FR" sz="1200" b="1" spc="10" dirty="0">
              <a:cs typeface="Arial"/>
            </a:endParaRPr>
          </a:p>
          <a:p>
            <a:pPr marL="285750" indent="-285750" algn="just">
              <a:buFont typeface="Wingdings" panose="05000000000000000000" pitchFamily="2" charset="2"/>
              <a:buChar char="ü"/>
            </a:pPr>
            <a:r>
              <a:rPr lang="fr-FR" sz="1200" spc="10" dirty="0">
                <a:cs typeface="Arial"/>
              </a:rPr>
              <a:t>Pour les joueurs communs à 2 fiches équipes : 1 joueur ayant joué 2 fois dans une équipe y sera définitivement affecté et ne pourra plus en changer</a:t>
            </a:r>
          </a:p>
        </p:txBody>
      </p:sp>
      <p:pic>
        <p:nvPicPr>
          <p:cNvPr id="4" name="Image 3">
            <a:extLst>
              <a:ext uri="{FF2B5EF4-FFF2-40B4-BE49-F238E27FC236}">
                <a16:creationId xmlns:a16="http://schemas.microsoft.com/office/drawing/2014/main" id="{696BE150-2179-F483-FAA1-9393DA9F6FCB}"/>
              </a:ext>
            </a:extLst>
          </p:cNvPr>
          <p:cNvPicPr>
            <a:picLocks noChangeAspect="1"/>
          </p:cNvPicPr>
          <p:nvPr/>
        </p:nvPicPr>
        <p:blipFill>
          <a:blip r:embed="rId3"/>
          <a:stretch>
            <a:fillRect/>
          </a:stretch>
        </p:blipFill>
        <p:spPr>
          <a:xfrm>
            <a:off x="2535464" y="4293096"/>
            <a:ext cx="4073072" cy="995279"/>
          </a:xfrm>
          <a:prstGeom prst="rect">
            <a:avLst/>
          </a:prstGeom>
        </p:spPr>
      </p:pic>
      <p:pic>
        <p:nvPicPr>
          <p:cNvPr id="7" name="Image 6">
            <a:extLst>
              <a:ext uri="{FF2B5EF4-FFF2-40B4-BE49-F238E27FC236}">
                <a16:creationId xmlns:a16="http://schemas.microsoft.com/office/drawing/2014/main" id="{2932D4CF-0912-078D-B985-8D2F7C78C653}"/>
              </a:ext>
            </a:extLst>
          </p:cNvPr>
          <p:cNvPicPr>
            <a:picLocks noChangeAspect="1"/>
          </p:cNvPicPr>
          <p:nvPr/>
        </p:nvPicPr>
        <p:blipFill>
          <a:blip r:embed="rId2"/>
          <a:stretch>
            <a:fillRect/>
          </a:stretch>
        </p:blipFill>
        <p:spPr>
          <a:xfrm>
            <a:off x="478259" y="3553746"/>
            <a:ext cx="432854" cy="384081"/>
          </a:xfrm>
          <a:prstGeom prst="rect">
            <a:avLst/>
          </a:prstGeom>
        </p:spPr>
      </p:pic>
    </p:spTree>
    <p:extLst>
      <p:ext uri="{BB962C8B-B14F-4D97-AF65-F5344CB8AC3E}">
        <p14:creationId xmlns:p14="http://schemas.microsoft.com/office/powerpoint/2010/main" val="1727993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a:t>Commission Seniors Plus IDF</a:t>
            </a:r>
            <a:endParaRPr lang="fr-FR" dirty="0"/>
          </a:p>
        </p:txBody>
      </p:sp>
      <p:sp>
        <p:nvSpPr>
          <p:cNvPr id="4" name="Espace réservé du numéro de diapositive 3"/>
          <p:cNvSpPr>
            <a:spLocks noGrp="1"/>
          </p:cNvSpPr>
          <p:nvPr>
            <p:ph type="sldNum" sz="quarter" idx="12"/>
          </p:nvPr>
        </p:nvSpPr>
        <p:spPr/>
        <p:txBody>
          <a:bodyPr/>
          <a:lstStyle/>
          <a:p>
            <a:fld id="{F2D04793-536E-488D-88DE-3872440630A6}" type="slidenum">
              <a:rPr lang="fr-FR" smtClean="0"/>
              <a:t>14</a:t>
            </a:fld>
            <a:endParaRPr lang="fr-FR"/>
          </a:p>
        </p:txBody>
      </p:sp>
      <p:sp>
        <p:nvSpPr>
          <p:cNvPr id="5" name="ZoneTexte 4"/>
          <p:cNvSpPr txBox="1"/>
          <p:nvPr/>
        </p:nvSpPr>
        <p:spPr>
          <a:xfrm>
            <a:off x="4067944" y="548680"/>
            <a:ext cx="4824536" cy="369332"/>
          </a:xfrm>
          <a:prstGeom prst="rect">
            <a:avLst/>
          </a:prstGeom>
          <a:noFill/>
        </p:spPr>
        <p:txBody>
          <a:bodyPr wrap="square" rtlCol="0">
            <a:spAutoFit/>
          </a:bodyPr>
          <a:lstStyle/>
          <a:p>
            <a:pPr algn="r"/>
            <a:r>
              <a:rPr lang="fr-FR" dirty="0"/>
              <a:t>FORMAT DES RENCONTRES ET DES MATCHES 1/2</a:t>
            </a:r>
          </a:p>
        </p:txBody>
      </p:sp>
      <p:sp>
        <p:nvSpPr>
          <p:cNvPr id="6" name="Rectangle 5"/>
          <p:cNvSpPr/>
          <p:nvPr/>
        </p:nvSpPr>
        <p:spPr>
          <a:xfrm>
            <a:off x="827584" y="1863865"/>
            <a:ext cx="7920880" cy="830997"/>
          </a:xfrm>
          <a:prstGeom prst="rect">
            <a:avLst/>
          </a:prstGeom>
        </p:spPr>
        <p:txBody>
          <a:bodyPr wrap="square">
            <a:spAutoFit/>
          </a:bodyPr>
          <a:lstStyle/>
          <a:p>
            <a:pPr marL="285750" indent="-285750" algn="just">
              <a:buFont typeface="Wingdings" panose="05000000000000000000" pitchFamily="2" charset="2"/>
              <a:buChar char="ü"/>
            </a:pPr>
            <a:r>
              <a:rPr lang="fr-FR" sz="1200" dirty="0"/>
              <a:t>Le nom de tous les joueurs susceptibles de jouer est porté sur la feuille de composition d’équipe en début de rencontre, la composition du double peut n’être arrêtée qu’à l’issue des matches de simples</a:t>
            </a:r>
          </a:p>
          <a:p>
            <a:pPr marL="285750" indent="-285750" algn="just">
              <a:buFont typeface="Wingdings" panose="05000000000000000000" pitchFamily="2" charset="2"/>
              <a:buChar char="ü"/>
            </a:pPr>
            <a:r>
              <a:rPr lang="fr-FR" sz="1200" dirty="0"/>
              <a:t>Lorsqu'un joueur doit disputer le double à l'issue d'un simple (catégories 35+ à 65+), il doit lui être accordé un repos de 30 mn entre ces 2 parties (article 14 règlements FFT)</a:t>
            </a:r>
          </a:p>
        </p:txBody>
      </p:sp>
      <p:sp>
        <p:nvSpPr>
          <p:cNvPr id="2" name="Rectangle 1">
            <a:extLst>
              <a:ext uri="{FF2B5EF4-FFF2-40B4-BE49-F238E27FC236}">
                <a16:creationId xmlns:a16="http://schemas.microsoft.com/office/drawing/2014/main" id="{72C266BD-A7CD-ED96-5661-55179DC8FA5C}"/>
              </a:ext>
            </a:extLst>
          </p:cNvPr>
          <p:cNvSpPr/>
          <p:nvPr/>
        </p:nvSpPr>
        <p:spPr>
          <a:xfrm>
            <a:off x="838200" y="3399801"/>
            <a:ext cx="7920880" cy="461665"/>
          </a:xfrm>
          <a:prstGeom prst="rect">
            <a:avLst/>
          </a:prstGeom>
        </p:spPr>
        <p:txBody>
          <a:bodyPr wrap="square">
            <a:spAutoFit/>
          </a:bodyPr>
          <a:lstStyle/>
          <a:p>
            <a:pPr marL="285750" indent="-285750" algn="just">
              <a:buFont typeface="Wingdings" panose="05000000000000000000" pitchFamily="2" charset="2"/>
              <a:buChar char="ü"/>
            </a:pPr>
            <a:r>
              <a:rPr lang="fr-FR" sz="1200" dirty="0"/>
              <a:t>Format 1 : 3 sets à 6 jeux, jeu décisif dans tous les sets à 6 jeux partout</a:t>
            </a:r>
          </a:p>
          <a:p>
            <a:pPr marL="285750" indent="-285750" algn="just">
              <a:buFont typeface="Wingdings" panose="05000000000000000000" pitchFamily="2" charset="2"/>
              <a:buChar char="ü"/>
            </a:pPr>
            <a:r>
              <a:rPr lang="fr-FR" sz="1200" dirty="0"/>
              <a:t>Format 2 : 2 sets à 6 jeux, avec jeu décisif jeu décisif à 6 partout, </a:t>
            </a:r>
            <a:r>
              <a:rPr lang="fr-FR" sz="1200" b="1" dirty="0"/>
              <a:t>3</a:t>
            </a:r>
            <a:r>
              <a:rPr lang="fr-FR" sz="1200" b="1" baseline="30000" dirty="0"/>
              <a:t>ème</a:t>
            </a:r>
            <a:r>
              <a:rPr lang="fr-FR" sz="1200" b="1" dirty="0"/>
              <a:t> set sous forme de super jeu décisif en 10 points</a:t>
            </a:r>
            <a:endParaRPr lang="fr-FR" sz="1200" dirty="0"/>
          </a:p>
        </p:txBody>
      </p:sp>
      <p:sp>
        <p:nvSpPr>
          <p:cNvPr id="7" name="ZoneTexte 6">
            <a:extLst>
              <a:ext uri="{FF2B5EF4-FFF2-40B4-BE49-F238E27FC236}">
                <a16:creationId xmlns:a16="http://schemas.microsoft.com/office/drawing/2014/main" id="{E14418F1-0A63-BB54-F6C9-34F20E179754}"/>
              </a:ext>
            </a:extLst>
          </p:cNvPr>
          <p:cNvSpPr txBox="1"/>
          <p:nvPr/>
        </p:nvSpPr>
        <p:spPr>
          <a:xfrm>
            <a:off x="683568" y="2962742"/>
            <a:ext cx="4380830" cy="369332"/>
          </a:xfrm>
          <a:prstGeom prst="rect">
            <a:avLst/>
          </a:prstGeom>
          <a:noFill/>
        </p:spPr>
        <p:txBody>
          <a:bodyPr wrap="square">
            <a:spAutoFit/>
          </a:bodyPr>
          <a:lstStyle/>
          <a:p>
            <a:pPr algn="just"/>
            <a:r>
              <a:rPr lang="fr-FR" b="1" dirty="0"/>
              <a:t>Rappel des formats de match</a:t>
            </a:r>
          </a:p>
        </p:txBody>
      </p:sp>
      <p:sp>
        <p:nvSpPr>
          <p:cNvPr id="10" name="ZoneTexte 9">
            <a:extLst>
              <a:ext uri="{FF2B5EF4-FFF2-40B4-BE49-F238E27FC236}">
                <a16:creationId xmlns:a16="http://schemas.microsoft.com/office/drawing/2014/main" id="{1198B93A-DC4F-9B47-544C-85B85DB59438}"/>
              </a:ext>
            </a:extLst>
          </p:cNvPr>
          <p:cNvSpPr txBox="1"/>
          <p:nvPr/>
        </p:nvSpPr>
        <p:spPr>
          <a:xfrm>
            <a:off x="688997" y="3903582"/>
            <a:ext cx="1861592" cy="338554"/>
          </a:xfrm>
          <a:prstGeom prst="rect">
            <a:avLst/>
          </a:prstGeom>
          <a:noFill/>
        </p:spPr>
        <p:txBody>
          <a:bodyPr wrap="square">
            <a:spAutoFit/>
          </a:bodyPr>
          <a:lstStyle/>
          <a:p>
            <a:pPr algn="just"/>
            <a:r>
              <a:rPr lang="fr-FR" sz="1600" b="1" dirty="0"/>
              <a:t>Points de match</a:t>
            </a:r>
          </a:p>
        </p:txBody>
      </p:sp>
      <p:sp>
        <p:nvSpPr>
          <p:cNvPr id="11" name="Rectangle 10">
            <a:extLst>
              <a:ext uri="{FF2B5EF4-FFF2-40B4-BE49-F238E27FC236}">
                <a16:creationId xmlns:a16="http://schemas.microsoft.com/office/drawing/2014/main" id="{B6877895-5F6F-8600-4887-84509BFE7D35}"/>
              </a:ext>
            </a:extLst>
          </p:cNvPr>
          <p:cNvSpPr/>
          <p:nvPr/>
        </p:nvSpPr>
        <p:spPr>
          <a:xfrm>
            <a:off x="819008" y="4302634"/>
            <a:ext cx="7920880" cy="461665"/>
          </a:xfrm>
          <a:prstGeom prst="rect">
            <a:avLst/>
          </a:prstGeom>
        </p:spPr>
        <p:txBody>
          <a:bodyPr wrap="square">
            <a:spAutoFit/>
          </a:bodyPr>
          <a:lstStyle/>
          <a:p>
            <a:pPr marL="285750" indent="-285750" algn="just">
              <a:buFont typeface="Wingdings" panose="05000000000000000000" pitchFamily="2" charset="2"/>
              <a:buChar char="ü"/>
            </a:pPr>
            <a:r>
              <a:rPr lang="fr-FR" sz="1200" dirty="0"/>
              <a:t>Catégories 35+ à 65+ : simple 1 point, double 1 points</a:t>
            </a:r>
          </a:p>
          <a:p>
            <a:pPr marL="285750" indent="-285750" algn="just">
              <a:buFont typeface="Wingdings" panose="05000000000000000000" pitchFamily="2" charset="2"/>
              <a:buChar char="ü"/>
            </a:pPr>
            <a:r>
              <a:rPr lang="fr-FR" sz="1200" dirty="0"/>
              <a:t>Catégorie Messieurs 75+ : simple 1 point, double 1 point</a:t>
            </a:r>
          </a:p>
        </p:txBody>
      </p:sp>
      <p:sp>
        <p:nvSpPr>
          <p:cNvPr id="9" name="ZoneTexte 8">
            <a:extLst>
              <a:ext uri="{FF2B5EF4-FFF2-40B4-BE49-F238E27FC236}">
                <a16:creationId xmlns:a16="http://schemas.microsoft.com/office/drawing/2014/main" id="{377C0F14-7C0D-72F5-1D92-206CDBC6A509}"/>
              </a:ext>
            </a:extLst>
          </p:cNvPr>
          <p:cNvSpPr txBox="1"/>
          <p:nvPr/>
        </p:nvSpPr>
        <p:spPr>
          <a:xfrm>
            <a:off x="683568" y="1438418"/>
            <a:ext cx="4380830" cy="369332"/>
          </a:xfrm>
          <a:prstGeom prst="rect">
            <a:avLst/>
          </a:prstGeom>
          <a:noFill/>
        </p:spPr>
        <p:txBody>
          <a:bodyPr wrap="square">
            <a:spAutoFit/>
          </a:bodyPr>
          <a:lstStyle/>
          <a:p>
            <a:pPr algn="just"/>
            <a:r>
              <a:rPr lang="fr-FR" b="1" dirty="0"/>
              <a:t>Composition</a:t>
            </a:r>
          </a:p>
        </p:txBody>
      </p:sp>
      <p:sp>
        <p:nvSpPr>
          <p:cNvPr id="12"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
        <p:nvSpPr>
          <p:cNvPr id="13" name="ZoneTexte 12">
            <a:extLst>
              <a:ext uri="{FF2B5EF4-FFF2-40B4-BE49-F238E27FC236}">
                <a16:creationId xmlns:a16="http://schemas.microsoft.com/office/drawing/2014/main" id="{0EDF3C28-998F-9B83-2938-73EC41455635}"/>
              </a:ext>
            </a:extLst>
          </p:cNvPr>
          <p:cNvSpPr txBox="1"/>
          <p:nvPr/>
        </p:nvSpPr>
        <p:spPr>
          <a:xfrm>
            <a:off x="683568" y="4807165"/>
            <a:ext cx="5544616" cy="338554"/>
          </a:xfrm>
          <a:prstGeom prst="rect">
            <a:avLst/>
          </a:prstGeom>
          <a:noFill/>
        </p:spPr>
        <p:txBody>
          <a:bodyPr wrap="square">
            <a:spAutoFit/>
          </a:bodyPr>
          <a:lstStyle/>
          <a:p>
            <a:pPr algn="just"/>
            <a:r>
              <a:rPr lang="fr-FR" sz="1600" b="1" dirty="0">
                <a:solidFill>
                  <a:srgbClr val="FF0000"/>
                </a:solidFill>
              </a:rPr>
              <a:t>Désignation du vainqueur d’une rencontre du tableau final</a:t>
            </a:r>
          </a:p>
        </p:txBody>
      </p:sp>
      <p:sp>
        <p:nvSpPr>
          <p:cNvPr id="15" name="Rectangle 14">
            <a:extLst>
              <a:ext uri="{FF2B5EF4-FFF2-40B4-BE49-F238E27FC236}">
                <a16:creationId xmlns:a16="http://schemas.microsoft.com/office/drawing/2014/main" id="{655C7C56-82CB-BBC5-0362-A6197C3CD8FC}"/>
              </a:ext>
            </a:extLst>
          </p:cNvPr>
          <p:cNvSpPr/>
          <p:nvPr/>
        </p:nvSpPr>
        <p:spPr>
          <a:xfrm>
            <a:off x="838200" y="5205467"/>
            <a:ext cx="7920880" cy="646331"/>
          </a:xfrm>
          <a:prstGeom prst="rect">
            <a:avLst/>
          </a:prstGeom>
        </p:spPr>
        <p:txBody>
          <a:bodyPr wrap="square">
            <a:spAutoFit/>
          </a:bodyPr>
          <a:lstStyle/>
          <a:p>
            <a:pPr marL="285750" indent="-285750" algn="just">
              <a:buFont typeface="Wingdings" panose="05000000000000000000" pitchFamily="2" charset="2"/>
              <a:buChar char="ü"/>
            </a:pPr>
            <a:r>
              <a:rPr lang="fr-FR" sz="1200" dirty="0">
                <a:solidFill>
                  <a:srgbClr val="FF0000"/>
                </a:solidFill>
              </a:rPr>
              <a:t>Lors des rencontres dans les tableaux finaux : tableaux principaux et de classement (1/4 finale, 1/2 finale, finale) en cas d’égalité à 2/2 à l’issue du double l’équipe vainqueure est désignée à l’issue d’un double sous la forme d’un super jeu décisif en 10 points.</a:t>
            </a:r>
          </a:p>
        </p:txBody>
      </p:sp>
    </p:spTree>
    <p:extLst>
      <p:ext uri="{BB962C8B-B14F-4D97-AF65-F5344CB8AC3E}">
        <p14:creationId xmlns:p14="http://schemas.microsoft.com/office/powerpoint/2010/main" val="216531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9A7F9BE2-87CF-E4BE-DA8B-D88BD690EACE}"/>
              </a:ext>
            </a:extLst>
          </p:cNvPr>
          <p:cNvSpPr>
            <a:spLocks noGrp="1"/>
          </p:cNvSpPr>
          <p:nvPr>
            <p:ph type="ftr" sz="quarter" idx="11"/>
          </p:nvPr>
        </p:nvSpPr>
        <p:spPr/>
        <p:txBody>
          <a:bodyPr/>
          <a:lstStyle/>
          <a:p>
            <a:r>
              <a:rPr lang="fr-FR"/>
              <a:t>Commission Seniors Plus IDF</a:t>
            </a:r>
            <a:endParaRPr lang="fr-FR" dirty="0"/>
          </a:p>
        </p:txBody>
      </p:sp>
      <p:sp>
        <p:nvSpPr>
          <p:cNvPr id="4" name="Espace réservé du numéro de diapositive 3">
            <a:extLst>
              <a:ext uri="{FF2B5EF4-FFF2-40B4-BE49-F238E27FC236}">
                <a16:creationId xmlns:a16="http://schemas.microsoft.com/office/drawing/2014/main" id="{22E3DCB7-0DFB-6B98-77DB-52CB740E8664}"/>
              </a:ext>
            </a:extLst>
          </p:cNvPr>
          <p:cNvSpPr>
            <a:spLocks noGrp="1"/>
          </p:cNvSpPr>
          <p:nvPr>
            <p:ph type="sldNum" sz="quarter" idx="12"/>
          </p:nvPr>
        </p:nvSpPr>
        <p:spPr/>
        <p:txBody>
          <a:bodyPr/>
          <a:lstStyle/>
          <a:p>
            <a:fld id="{F2D04793-536E-488D-88DE-3872440630A6}" type="slidenum">
              <a:rPr lang="fr-FR" smtClean="0"/>
              <a:t>15</a:t>
            </a:fld>
            <a:endParaRPr lang="fr-FR"/>
          </a:p>
        </p:txBody>
      </p:sp>
      <p:graphicFrame>
        <p:nvGraphicFramePr>
          <p:cNvPr id="6" name="Tableau 6">
            <a:extLst>
              <a:ext uri="{FF2B5EF4-FFF2-40B4-BE49-F238E27FC236}">
                <a16:creationId xmlns:a16="http://schemas.microsoft.com/office/drawing/2014/main" id="{E5AB9C34-D7CC-FBE2-7F25-8CDFECC230B6}"/>
              </a:ext>
            </a:extLst>
          </p:cNvPr>
          <p:cNvGraphicFramePr>
            <a:graphicFrameLocks noGrp="1"/>
          </p:cNvGraphicFramePr>
          <p:nvPr>
            <p:extLst>
              <p:ext uri="{D42A27DB-BD31-4B8C-83A1-F6EECF244321}">
                <p14:modId xmlns:p14="http://schemas.microsoft.com/office/powerpoint/2010/main" val="2566153633"/>
              </p:ext>
            </p:extLst>
          </p:nvPr>
        </p:nvGraphicFramePr>
        <p:xfrm>
          <a:off x="570384" y="1632810"/>
          <a:ext cx="8003232" cy="1198880"/>
        </p:xfrm>
        <a:graphic>
          <a:graphicData uri="http://schemas.openxmlformats.org/drawingml/2006/table">
            <a:tbl>
              <a:tblPr bandRow="1">
                <a:tableStyleId>{93296810-A885-4BE3-A3E7-6D5BEEA58F35}</a:tableStyleId>
              </a:tblPr>
              <a:tblGrid>
                <a:gridCol w="3096344">
                  <a:extLst>
                    <a:ext uri="{9D8B030D-6E8A-4147-A177-3AD203B41FA5}">
                      <a16:colId xmlns:a16="http://schemas.microsoft.com/office/drawing/2014/main" val="3653334300"/>
                    </a:ext>
                  </a:extLst>
                </a:gridCol>
                <a:gridCol w="4906888">
                  <a:extLst>
                    <a:ext uri="{9D8B030D-6E8A-4147-A177-3AD203B41FA5}">
                      <a16:colId xmlns:a16="http://schemas.microsoft.com/office/drawing/2014/main" val="1020211130"/>
                    </a:ext>
                  </a:extLst>
                </a:gridCol>
              </a:tblGrid>
              <a:tr h="370840">
                <a:tc>
                  <a:txBody>
                    <a:bodyPr/>
                    <a:lstStyle/>
                    <a:p>
                      <a:r>
                        <a:rPr lang="fr-FR" sz="1200" b="0" dirty="0">
                          <a:solidFill>
                            <a:schemeClr val="tx1"/>
                          </a:solidFill>
                        </a:rPr>
                        <a:t>Format de la rencontre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3 simples + 1 double : tous les joueurs de simple peuvent jouer le double, S1, S2, S3, 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2079451"/>
                  </a:ext>
                </a:extLst>
              </a:tr>
              <a:tr h="370840">
                <a:tc>
                  <a:txBody>
                    <a:bodyPr/>
                    <a:lstStyle/>
                    <a:p>
                      <a:pPr defTabSz="1344613">
                        <a:tabLst/>
                      </a:pPr>
                      <a:r>
                        <a:rPr lang="fr-FR" sz="1200" dirty="0"/>
                        <a:t>Format des matches de simple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r>
                        <a:rPr lang="fr-FR" sz="1200" dirty="0"/>
                        <a:t>Format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4271259"/>
                  </a:ext>
                </a:extLst>
              </a:tr>
              <a:tr h="370840">
                <a:tc>
                  <a:txBody>
                    <a:bodyPr/>
                    <a:lstStyle/>
                    <a:p>
                      <a:r>
                        <a:rPr lang="fr-FR" sz="1200" dirty="0"/>
                        <a:t>Format du match de double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Format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8861460"/>
                  </a:ext>
                </a:extLst>
              </a:tr>
            </a:tbl>
          </a:graphicData>
        </a:graphic>
      </p:graphicFrame>
      <p:sp>
        <p:nvSpPr>
          <p:cNvPr id="8" name="ZoneTexte 7">
            <a:extLst>
              <a:ext uri="{FF2B5EF4-FFF2-40B4-BE49-F238E27FC236}">
                <a16:creationId xmlns:a16="http://schemas.microsoft.com/office/drawing/2014/main" id="{73A8BC6C-4AFA-60B9-3CBD-2B6F380DE840}"/>
              </a:ext>
            </a:extLst>
          </p:cNvPr>
          <p:cNvSpPr txBox="1"/>
          <p:nvPr/>
        </p:nvSpPr>
        <p:spPr>
          <a:xfrm>
            <a:off x="1415306" y="1307598"/>
            <a:ext cx="4380830" cy="369332"/>
          </a:xfrm>
          <a:prstGeom prst="rect">
            <a:avLst/>
          </a:prstGeom>
          <a:noFill/>
        </p:spPr>
        <p:txBody>
          <a:bodyPr wrap="square">
            <a:spAutoFit/>
          </a:bodyPr>
          <a:lstStyle/>
          <a:p>
            <a:pPr algn="just"/>
            <a:r>
              <a:rPr lang="fr-FR" b="1" u="sng" dirty="0"/>
              <a:t>Catégories 35+, 45+ : 3 joueurs minimum</a:t>
            </a:r>
          </a:p>
        </p:txBody>
      </p:sp>
      <p:sp>
        <p:nvSpPr>
          <p:cNvPr id="11" name="ZoneTexte 10">
            <a:extLst>
              <a:ext uri="{FF2B5EF4-FFF2-40B4-BE49-F238E27FC236}">
                <a16:creationId xmlns:a16="http://schemas.microsoft.com/office/drawing/2014/main" id="{43506F3F-2B27-6044-12D2-C540618494B3}"/>
              </a:ext>
            </a:extLst>
          </p:cNvPr>
          <p:cNvSpPr txBox="1"/>
          <p:nvPr/>
        </p:nvSpPr>
        <p:spPr>
          <a:xfrm>
            <a:off x="3995937" y="733346"/>
            <a:ext cx="4883538" cy="369332"/>
          </a:xfrm>
          <a:prstGeom prst="rect">
            <a:avLst/>
          </a:prstGeom>
          <a:noFill/>
        </p:spPr>
        <p:txBody>
          <a:bodyPr wrap="square" rtlCol="0">
            <a:spAutoFit/>
          </a:bodyPr>
          <a:lstStyle/>
          <a:p>
            <a:pPr algn="r"/>
            <a:r>
              <a:rPr lang="fr-FR" dirty="0"/>
              <a:t>FORMAT DES RENCONTRES ET DES MATCHES 2/2</a:t>
            </a:r>
          </a:p>
        </p:txBody>
      </p:sp>
      <p:graphicFrame>
        <p:nvGraphicFramePr>
          <p:cNvPr id="17" name="Tableau 6">
            <a:extLst>
              <a:ext uri="{FF2B5EF4-FFF2-40B4-BE49-F238E27FC236}">
                <a16:creationId xmlns:a16="http://schemas.microsoft.com/office/drawing/2014/main" id="{F1F90839-A7DD-CAA1-5D37-B4FFE7A1DB47}"/>
              </a:ext>
            </a:extLst>
          </p:cNvPr>
          <p:cNvGraphicFramePr>
            <a:graphicFrameLocks noGrp="1"/>
          </p:cNvGraphicFramePr>
          <p:nvPr>
            <p:extLst>
              <p:ext uri="{D42A27DB-BD31-4B8C-83A1-F6EECF244321}">
                <p14:modId xmlns:p14="http://schemas.microsoft.com/office/powerpoint/2010/main" val="2000673419"/>
              </p:ext>
            </p:extLst>
          </p:nvPr>
        </p:nvGraphicFramePr>
        <p:xfrm>
          <a:off x="570384" y="3278822"/>
          <a:ext cx="8003232" cy="1198880"/>
        </p:xfrm>
        <a:graphic>
          <a:graphicData uri="http://schemas.openxmlformats.org/drawingml/2006/table">
            <a:tbl>
              <a:tblPr bandRow="1">
                <a:tableStyleId>{93296810-A885-4BE3-A3E7-6D5BEEA58F35}</a:tableStyleId>
              </a:tblPr>
              <a:tblGrid>
                <a:gridCol w="3096344">
                  <a:extLst>
                    <a:ext uri="{9D8B030D-6E8A-4147-A177-3AD203B41FA5}">
                      <a16:colId xmlns:a16="http://schemas.microsoft.com/office/drawing/2014/main" val="3653334300"/>
                    </a:ext>
                  </a:extLst>
                </a:gridCol>
                <a:gridCol w="4906888">
                  <a:extLst>
                    <a:ext uri="{9D8B030D-6E8A-4147-A177-3AD203B41FA5}">
                      <a16:colId xmlns:a16="http://schemas.microsoft.com/office/drawing/2014/main" val="1020211130"/>
                    </a:ext>
                  </a:extLst>
                </a:gridCol>
              </a:tblGrid>
              <a:tr h="370840">
                <a:tc>
                  <a:txBody>
                    <a:bodyPr/>
                    <a:lstStyle/>
                    <a:p>
                      <a:r>
                        <a:rPr lang="fr-FR" sz="1200" b="0" dirty="0">
                          <a:solidFill>
                            <a:schemeClr val="tx1"/>
                          </a:solidFill>
                        </a:rPr>
                        <a:t>Format de la rencontre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3 simples + 1 double : tous les joueurs de simple peuvent jouer le double, S1, S2, S3, 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2079451"/>
                  </a:ext>
                </a:extLst>
              </a:tr>
              <a:tr h="370840">
                <a:tc>
                  <a:txBody>
                    <a:bodyPr/>
                    <a:lstStyle/>
                    <a:p>
                      <a:pPr defTabSz="1344613">
                        <a:tabLst/>
                      </a:pPr>
                      <a:r>
                        <a:rPr lang="fr-FR" sz="1200" dirty="0"/>
                        <a:t>Format des matches de simple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r>
                        <a:rPr lang="fr-FR" sz="1200" dirty="0"/>
                        <a:t>Format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4271259"/>
                  </a:ext>
                </a:extLst>
              </a:tr>
              <a:tr h="370840">
                <a:tc>
                  <a:txBody>
                    <a:bodyPr/>
                    <a:lstStyle/>
                    <a:p>
                      <a:r>
                        <a:rPr lang="fr-FR" sz="1200" dirty="0"/>
                        <a:t>Format du match de double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Format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8861460"/>
                  </a:ext>
                </a:extLst>
              </a:tr>
            </a:tbl>
          </a:graphicData>
        </a:graphic>
      </p:graphicFrame>
      <p:sp>
        <p:nvSpPr>
          <p:cNvPr id="18" name="ZoneTexte 17">
            <a:extLst>
              <a:ext uri="{FF2B5EF4-FFF2-40B4-BE49-F238E27FC236}">
                <a16:creationId xmlns:a16="http://schemas.microsoft.com/office/drawing/2014/main" id="{3B573285-561D-B234-9D91-7D1BA3EB2C22}"/>
              </a:ext>
            </a:extLst>
          </p:cNvPr>
          <p:cNvSpPr txBox="1"/>
          <p:nvPr/>
        </p:nvSpPr>
        <p:spPr>
          <a:xfrm>
            <a:off x="1415306" y="2953610"/>
            <a:ext cx="4740870" cy="369332"/>
          </a:xfrm>
          <a:prstGeom prst="rect">
            <a:avLst/>
          </a:prstGeom>
          <a:noFill/>
        </p:spPr>
        <p:txBody>
          <a:bodyPr wrap="square">
            <a:spAutoFit/>
          </a:bodyPr>
          <a:lstStyle/>
          <a:p>
            <a:pPr algn="just"/>
            <a:r>
              <a:rPr lang="fr-FR" b="1" u="sng" dirty="0"/>
              <a:t>Catégories 55+, 65+ : 3 joueurs minimum</a:t>
            </a:r>
          </a:p>
        </p:txBody>
      </p:sp>
      <p:graphicFrame>
        <p:nvGraphicFramePr>
          <p:cNvPr id="19" name="Tableau 6">
            <a:extLst>
              <a:ext uri="{FF2B5EF4-FFF2-40B4-BE49-F238E27FC236}">
                <a16:creationId xmlns:a16="http://schemas.microsoft.com/office/drawing/2014/main" id="{CFF9C25E-620F-B27F-C455-718930F3F7C3}"/>
              </a:ext>
            </a:extLst>
          </p:cNvPr>
          <p:cNvGraphicFramePr>
            <a:graphicFrameLocks noGrp="1"/>
          </p:cNvGraphicFramePr>
          <p:nvPr>
            <p:extLst>
              <p:ext uri="{D42A27DB-BD31-4B8C-83A1-F6EECF244321}">
                <p14:modId xmlns:p14="http://schemas.microsoft.com/office/powerpoint/2010/main" val="2634151113"/>
              </p:ext>
            </p:extLst>
          </p:nvPr>
        </p:nvGraphicFramePr>
        <p:xfrm>
          <a:off x="578958" y="4855482"/>
          <a:ext cx="8003232" cy="1198880"/>
        </p:xfrm>
        <a:graphic>
          <a:graphicData uri="http://schemas.openxmlformats.org/drawingml/2006/table">
            <a:tbl>
              <a:tblPr bandRow="1">
                <a:tableStyleId>{93296810-A885-4BE3-A3E7-6D5BEEA58F35}</a:tableStyleId>
              </a:tblPr>
              <a:tblGrid>
                <a:gridCol w="3096344">
                  <a:extLst>
                    <a:ext uri="{9D8B030D-6E8A-4147-A177-3AD203B41FA5}">
                      <a16:colId xmlns:a16="http://schemas.microsoft.com/office/drawing/2014/main" val="3653334300"/>
                    </a:ext>
                  </a:extLst>
                </a:gridCol>
                <a:gridCol w="4906888">
                  <a:extLst>
                    <a:ext uri="{9D8B030D-6E8A-4147-A177-3AD203B41FA5}">
                      <a16:colId xmlns:a16="http://schemas.microsoft.com/office/drawing/2014/main" val="1020211130"/>
                    </a:ext>
                  </a:extLst>
                </a:gridCol>
              </a:tblGrid>
              <a:tr h="370840">
                <a:tc>
                  <a:txBody>
                    <a:bodyPr/>
                    <a:lstStyle/>
                    <a:p>
                      <a:r>
                        <a:rPr lang="fr-FR" sz="1200" b="0" dirty="0">
                          <a:solidFill>
                            <a:schemeClr val="tx1"/>
                          </a:solidFill>
                        </a:rPr>
                        <a:t>Format de la rencontre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b="0" dirty="0">
                          <a:solidFill>
                            <a:schemeClr val="tx1"/>
                          </a:solidFill>
                        </a:rPr>
                        <a:t>2 simples </a:t>
                      </a:r>
                      <a:r>
                        <a:rPr lang="fr-FR" sz="1200" dirty="0"/>
                        <a:t>+ 1 double : les joueurs de simple </a:t>
                      </a:r>
                      <a:r>
                        <a:rPr lang="fr-FR" sz="1200" b="1" dirty="0"/>
                        <a:t>ne peuvent pas  </a:t>
                      </a:r>
                      <a:r>
                        <a:rPr lang="fr-FR" sz="1200" b="1" dirty="0">
                          <a:solidFill>
                            <a:schemeClr val="tx1"/>
                          </a:solidFill>
                        </a:rPr>
                        <a:t>jouer le double,</a:t>
                      </a:r>
                      <a:r>
                        <a:rPr lang="fr-FR" sz="1200" dirty="0"/>
                        <a:t> S2, D, S1</a:t>
                      </a:r>
                      <a:endParaRPr lang="fr-FR"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2079451"/>
                  </a:ext>
                </a:extLst>
              </a:tr>
              <a:tr h="370840">
                <a:tc>
                  <a:txBody>
                    <a:bodyPr/>
                    <a:lstStyle/>
                    <a:p>
                      <a:pPr defTabSz="1344613">
                        <a:tabLst/>
                      </a:pPr>
                      <a:r>
                        <a:rPr lang="fr-FR" sz="1200" dirty="0"/>
                        <a:t>Format des matches de simple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r>
                        <a:rPr lang="fr-FR" sz="1200" dirty="0"/>
                        <a:t>Format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4271259"/>
                  </a:ext>
                </a:extLst>
              </a:tr>
              <a:tr h="370840">
                <a:tc>
                  <a:txBody>
                    <a:bodyPr/>
                    <a:lstStyle/>
                    <a:p>
                      <a:r>
                        <a:rPr lang="fr-FR" sz="1200" dirty="0"/>
                        <a:t>Format du match de double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200" dirty="0"/>
                        <a:t>Format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8861460"/>
                  </a:ext>
                </a:extLst>
              </a:tr>
            </a:tbl>
          </a:graphicData>
        </a:graphic>
      </p:graphicFrame>
      <p:sp>
        <p:nvSpPr>
          <p:cNvPr id="20" name="ZoneTexte 19">
            <a:extLst>
              <a:ext uri="{FF2B5EF4-FFF2-40B4-BE49-F238E27FC236}">
                <a16:creationId xmlns:a16="http://schemas.microsoft.com/office/drawing/2014/main" id="{69210D64-1ACD-14BA-7956-E66248666046}"/>
              </a:ext>
            </a:extLst>
          </p:cNvPr>
          <p:cNvSpPr txBox="1"/>
          <p:nvPr/>
        </p:nvSpPr>
        <p:spPr>
          <a:xfrm>
            <a:off x="1427234" y="4530270"/>
            <a:ext cx="4592566" cy="369332"/>
          </a:xfrm>
          <a:prstGeom prst="rect">
            <a:avLst/>
          </a:prstGeom>
          <a:noFill/>
        </p:spPr>
        <p:txBody>
          <a:bodyPr wrap="square">
            <a:spAutoFit/>
          </a:bodyPr>
          <a:lstStyle/>
          <a:p>
            <a:pPr algn="just"/>
            <a:r>
              <a:rPr lang="fr-FR" b="1" u="sng" dirty="0"/>
              <a:t>Catégorie Messieurs 75+ : 4 joueurs minimum</a:t>
            </a:r>
          </a:p>
        </p:txBody>
      </p:sp>
      <p:sp>
        <p:nvSpPr>
          <p:cNvPr id="12"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Tree>
    <p:extLst>
      <p:ext uri="{BB962C8B-B14F-4D97-AF65-F5344CB8AC3E}">
        <p14:creationId xmlns:p14="http://schemas.microsoft.com/office/powerpoint/2010/main" val="3163349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a:t>Commission Seniors Plus IDF</a:t>
            </a:r>
            <a:endParaRPr lang="fr-FR" dirty="0"/>
          </a:p>
        </p:txBody>
      </p:sp>
      <p:sp>
        <p:nvSpPr>
          <p:cNvPr id="4" name="Espace réservé du numéro de diapositive 3"/>
          <p:cNvSpPr>
            <a:spLocks noGrp="1"/>
          </p:cNvSpPr>
          <p:nvPr>
            <p:ph type="sldNum" sz="quarter" idx="12"/>
          </p:nvPr>
        </p:nvSpPr>
        <p:spPr/>
        <p:txBody>
          <a:bodyPr/>
          <a:lstStyle/>
          <a:p>
            <a:fld id="{F2D04793-536E-488D-88DE-3872440630A6}" type="slidenum">
              <a:rPr lang="fr-FR" smtClean="0"/>
              <a:t>16</a:t>
            </a:fld>
            <a:endParaRPr lang="fr-FR"/>
          </a:p>
        </p:txBody>
      </p:sp>
      <p:sp>
        <p:nvSpPr>
          <p:cNvPr id="5" name="ZoneTexte 4"/>
          <p:cNvSpPr txBox="1"/>
          <p:nvPr/>
        </p:nvSpPr>
        <p:spPr>
          <a:xfrm>
            <a:off x="4572000" y="548680"/>
            <a:ext cx="4320480" cy="369332"/>
          </a:xfrm>
          <a:prstGeom prst="rect">
            <a:avLst/>
          </a:prstGeom>
          <a:noFill/>
        </p:spPr>
        <p:txBody>
          <a:bodyPr wrap="square" rtlCol="0">
            <a:spAutoFit/>
          </a:bodyPr>
          <a:lstStyle/>
          <a:p>
            <a:pPr algn="r"/>
            <a:r>
              <a:rPr lang="fr-FR" dirty="0"/>
              <a:t>JUGE-ARBITRAGE / ARBITRAGE</a:t>
            </a:r>
          </a:p>
        </p:txBody>
      </p:sp>
      <p:sp>
        <p:nvSpPr>
          <p:cNvPr id="7" name="text 1"/>
          <p:cNvSpPr txBox="1"/>
          <p:nvPr/>
        </p:nvSpPr>
        <p:spPr>
          <a:xfrm>
            <a:off x="755576" y="1989741"/>
            <a:ext cx="7819077" cy="3139321"/>
          </a:xfrm>
          <a:prstGeom prst="rect">
            <a:avLst/>
          </a:prstGeom>
        </p:spPr>
        <p:txBody>
          <a:bodyPr vert="horz" wrap="square" lIns="0" tIns="0" rIns="0" bIns="0" rtlCol="0">
            <a:spAutoFit/>
          </a:bodyPr>
          <a:lstStyle/>
          <a:p>
            <a:pPr marL="449263" indent="-449263" algn="just">
              <a:buFont typeface="Wingdings" panose="05000000000000000000" pitchFamily="2" charset="2"/>
              <a:buChar char="ü"/>
            </a:pPr>
            <a:r>
              <a:rPr lang="fr-FR" sz="1200" spc="10" dirty="0">
                <a:cs typeface="Arial"/>
              </a:rPr>
              <a:t>Pour la </a:t>
            </a:r>
            <a:r>
              <a:rPr lang="fr-FR" sz="1200" spc="10" dirty="0">
                <a:solidFill>
                  <a:srgbClr val="FF0000"/>
                </a:solidFill>
                <a:cs typeface="Arial"/>
              </a:rPr>
              <a:t>phase finale de la </a:t>
            </a:r>
            <a:r>
              <a:rPr lang="fr-FR" sz="1200" spc="10" dirty="0">
                <a:cs typeface="Arial"/>
              </a:rPr>
              <a:t>Division Pré-Nationale, u</a:t>
            </a:r>
            <a:r>
              <a:rPr sz="1200" spc="10" dirty="0">
                <a:cs typeface="Arial"/>
              </a:rPr>
              <a:t>n juge-arbitre de qualification JAE2</a:t>
            </a:r>
            <a:r>
              <a:rPr lang="fr-FR" sz="1200" spc="10" dirty="0">
                <a:cs typeface="Arial"/>
              </a:rPr>
              <a:t>, ou JAE1 par dérogation,</a:t>
            </a:r>
            <a:r>
              <a:rPr sz="1200" spc="10" dirty="0">
                <a:cs typeface="Arial"/>
              </a:rPr>
              <a:t> (</a:t>
            </a:r>
            <a:r>
              <a:rPr lang="fr-FR" sz="1200" spc="10" dirty="0">
                <a:cs typeface="Arial"/>
              </a:rPr>
              <a:t>obligatoirement neutre</a:t>
            </a:r>
            <a:r>
              <a:rPr sz="1200" spc="10" dirty="0">
                <a:cs typeface="Arial"/>
              </a:rPr>
              <a:t>)</a:t>
            </a:r>
            <a:r>
              <a:rPr lang="fr-FR" sz="1200" spc="10" dirty="0">
                <a:cs typeface="Arial"/>
              </a:rPr>
              <a:t> est désigné pour la rencontre par la Commission d’Arbitrage du Comité du club qui reçoit la rencontre sous l’autorité du pôle JAE de la CRA</a:t>
            </a:r>
          </a:p>
          <a:p>
            <a:pPr marL="449263" indent="-449263" algn="just">
              <a:buFont typeface="Wingdings" panose="05000000000000000000" pitchFamily="2" charset="2"/>
              <a:buChar char="ü"/>
            </a:pPr>
            <a:r>
              <a:rPr lang="fr-FR" sz="1200" spc="10" dirty="0">
                <a:cs typeface="Arial"/>
              </a:rPr>
              <a:t>Si le JAE ne vous a pas contactés 72 h avant la rencontre, merci au club d’accueil de bien vouloir contacter la Commission d’Arbitrage du Comité du club qui reçoit la rencontre afin de s’assurer qu’un juge-arbitre a bien été désigné.</a:t>
            </a:r>
          </a:p>
          <a:p>
            <a:pPr marL="449263" indent="-449263" algn="just">
              <a:buFont typeface="Wingdings" panose="05000000000000000000" pitchFamily="2" charset="2"/>
              <a:buChar char="ü"/>
            </a:pPr>
            <a:r>
              <a:rPr lang="fr-FR" sz="1200" spc="10" dirty="0">
                <a:cs typeface="Arial"/>
              </a:rPr>
              <a:t>Il est de la responsabilité du club qui reçoit de prévoir des arbitres de chaise de et/ou un superviseur de rencontre de qualification 1 minimum (A1, JAT1, JAE1).</a:t>
            </a:r>
          </a:p>
          <a:p>
            <a:pPr marL="449263" indent="-449263" algn="just">
              <a:buFont typeface="Wingdings" panose="05000000000000000000" pitchFamily="2" charset="2"/>
              <a:buChar char="ü"/>
            </a:pPr>
            <a:r>
              <a:rPr lang="fr-FR" sz="1200" spc="10" dirty="0">
                <a:cs typeface="Arial"/>
              </a:rPr>
              <a:t>En cas de rencontre sur 3 courts, il est nécessaire de prévoir 1 superviseur et 1 arbitre de chaise A1, </a:t>
            </a:r>
            <a:r>
              <a:rPr lang="fr-FR" sz="1200" b="1" spc="10" dirty="0">
                <a:cs typeface="Arial"/>
              </a:rPr>
              <a:t>ou</a:t>
            </a:r>
            <a:r>
              <a:rPr lang="fr-FR" sz="1200" spc="10" dirty="0">
                <a:cs typeface="Arial"/>
              </a:rPr>
              <a:t> 3 arbitres de chaise A1</a:t>
            </a:r>
          </a:p>
          <a:p>
            <a:pPr marL="449263" indent="-449263" algn="just">
              <a:buFont typeface="Wingdings" panose="05000000000000000000" pitchFamily="2" charset="2"/>
              <a:buChar char="ü"/>
            </a:pPr>
            <a:r>
              <a:rPr lang="fr-FR" sz="1200" spc="10" dirty="0">
                <a:cs typeface="Arial"/>
              </a:rPr>
              <a:t>Tout manquement à cette obligation pourra entraîner une pénalité sportive envers le club concerné, sur décision de la Commission compétente.</a:t>
            </a:r>
          </a:p>
          <a:p>
            <a:pPr marL="449263" indent="-449263" algn="just">
              <a:buFont typeface="Wingdings" panose="05000000000000000000" pitchFamily="2" charset="2"/>
              <a:buChar char="ü"/>
            </a:pPr>
            <a:r>
              <a:rPr lang="fr-FR" sz="1200" spc="10" dirty="0">
                <a:cs typeface="Arial"/>
              </a:rPr>
              <a:t>Les indemnités du juge-arbitre sont à la charge de la Ligue d’Ile-de-France.</a:t>
            </a:r>
          </a:p>
          <a:p>
            <a:pPr marL="449263" indent="-449263" algn="just">
              <a:buFont typeface="Wingdings" panose="05000000000000000000" pitchFamily="2" charset="2"/>
              <a:buChar char="ü"/>
            </a:pPr>
            <a:r>
              <a:rPr lang="fr-FR" sz="1200" spc="10" dirty="0">
                <a:cs typeface="Arial"/>
              </a:rPr>
              <a:t>Les indemnités des arbitres et du superviseur sont à la charge du club qui reçoit.</a:t>
            </a:r>
          </a:p>
          <a:p>
            <a:pPr marL="449263" indent="-449263" algn="just">
              <a:buFont typeface="Wingdings" panose="05000000000000000000" pitchFamily="2" charset="2"/>
              <a:buChar char="ü"/>
            </a:pPr>
            <a:r>
              <a:rPr lang="fr-FR" sz="1200" b="1" spc="10" dirty="0">
                <a:cs typeface="Arial"/>
              </a:rPr>
              <a:t>En cas de relocalisation, ces responsabilités sont transférées aux nouveaux clubs et Comités d’accueil</a:t>
            </a:r>
            <a:r>
              <a:rPr lang="fr-FR" sz="1200" spc="10" dirty="0">
                <a:solidFill>
                  <a:srgbClr val="4C4C4C"/>
                </a:solidFill>
                <a:cs typeface="Arial"/>
              </a:rPr>
              <a:t>.</a:t>
            </a:r>
          </a:p>
          <a:p>
            <a:pPr marL="449263" indent="-449263" algn="just">
              <a:buFont typeface="Wingdings" panose="05000000000000000000" pitchFamily="2" charset="2"/>
              <a:buChar char="ü"/>
            </a:pPr>
            <a:endParaRPr lang="fr-FR" sz="1200" spc="10" dirty="0">
              <a:solidFill>
                <a:srgbClr val="4C4C4C"/>
              </a:solidFill>
              <a:cs typeface="Arial"/>
            </a:endParaRPr>
          </a:p>
          <a:p>
            <a:pPr marL="449263" indent="-449263" algn="just">
              <a:buFont typeface="Wingdings" panose="05000000000000000000" pitchFamily="2" charset="2"/>
              <a:buChar char="ü"/>
            </a:pPr>
            <a:endParaRPr sz="1200" dirty="0">
              <a:cs typeface="Arial"/>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506" y="3175227"/>
            <a:ext cx="43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Tree>
    <p:extLst>
      <p:ext uri="{BB962C8B-B14F-4D97-AF65-F5344CB8AC3E}">
        <p14:creationId xmlns:p14="http://schemas.microsoft.com/office/powerpoint/2010/main" val="2189157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a:t>Commission Seniors Plus IDF</a:t>
            </a:r>
            <a:endParaRPr lang="fr-FR" dirty="0"/>
          </a:p>
        </p:txBody>
      </p:sp>
      <p:sp>
        <p:nvSpPr>
          <p:cNvPr id="4" name="Espace réservé du numéro de diapositive 3"/>
          <p:cNvSpPr>
            <a:spLocks noGrp="1"/>
          </p:cNvSpPr>
          <p:nvPr>
            <p:ph type="sldNum" sz="quarter" idx="12"/>
          </p:nvPr>
        </p:nvSpPr>
        <p:spPr/>
        <p:txBody>
          <a:bodyPr/>
          <a:lstStyle/>
          <a:p>
            <a:fld id="{F2D04793-536E-488D-88DE-3872440630A6}" type="slidenum">
              <a:rPr lang="fr-FR" smtClean="0"/>
              <a:t>17</a:t>
            </a:fld>
            <a:endParaRPr lang="fr-FR"/>
          </a:p>
        </p:txBody>
      </p:sp>
      <p:sp>
        <p:nvSpPr>
          <p:cNvPr id="5" name="ZoneTexte 4"/>
          <p:cNvSpPr txBox="1"/>
          <p:nvPr/>
        </p:nvSpPr>
        <p:spPr>
          <a:xfrm>
            <a:off x="4572000" y="548680"/>
            <a:ext cx="4320480" cy="369332"/>
          </a:xfrm>
          <a:prstGeom prst="rect">
            <a:avLst/>
          </a:prstGeom>
          <a:noFill/>
        </p:spPr>
        <p:txBody>
          <a:bodyPr wrap="square" rtlCol="0">
            <a:spAutoFit/>
          </a:bodyPr>
          <a:lstStyle/>
          <a:p>
            <a:pPr algn="r"/>
            <a:r>
              <a:rPr lang="fr-FR" dirty="0"/>
              <a:t>JUGE-ARBITRAGE / ARBITRAGE</a:t>
            </a:r>
          </a:p>
        </p:txBody>
      </p:sp>
      <p:sp>
        <p:nvSpPr>
          <p:cNvPr id="7" name="text 1"/>
          <p:cNvSpPr txBox="1"/>
          <p:nvPr/>
        </p:nvSpPr>
        <p:spPr>
          <a:xfrm>
            <a:off x="863090" y="1369787"/>
            <a:ext cx="8006716" cy="5078313"/>
          </a:xfrm>
          <a:prstGeom prst="rect">
            <a:avLst/>
          </a:prstGeom>
        </p:spPr>
        <p:txBody>
          <a:bodyPr vert="horz" wrap="square" lIns="0" tIns="0" rIns="0" bIns="0" rtlCol="0">
            <a:spAutoFit/>
          </a:bodyPr>
          <a:lstStyle/>
          <a:p>
            <a:pPr algn="just"/>
            <a:endParaRPr lang="fr-FR" sz="1200" spc="10" dirty="0">
              <a:solidFill>
                <a:srgbClr val="4C4C4C"/>
              </a:solidFill>
              <a:cs typeface="Arial"/>
            </a:endParaRPr>
          </a:p>
          <a:p>
            <a:pPr marL="450000" indent="-450000" algn="just">
              <a:spcAft>
                <a:spcPts val="300"/>
              </a:spcAft>
              <a:buFont typeface="Wingdings" panose="05000000000000000000" pitchFamily="2" charset="2"/>
              <a:buChar char="ü"/>
            </a:pPr>
            <a:r>
              <a:rPr lang="fr-FR" sz="1200" dirty="0">
                <a:effectLst/>
                <a:latin typeface="Calibri" panose="020F0502020204030204" pitchFamily="34" charset="0"/>
                <a:ea typeface="Times New Roman" panose="02020603050405020304" pitchFamily="18" charset="0"/>
                <a:cs typeface="Calibri" panose="020F0502020204030204" pitchFamily="34" charset="0"/>
              </a:rPr>
              <a:t>Pour la </a:t>
            </a:r>
            <a:r>
              <a:rPr lang="fr-FR" sz="12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phase de poule de la Division Prénationale et la </a:t>
            </a:r>
            <a:r>
              <a:rPr lang="fr-FR" sz="1200" dirty="0">
                <a:effectLst/>
                <a:latin typeface="Calibri" panose="020F0502020204030204" pitchFamily="34" charset="0"/>
                <a:ea typeface="Times New Roman" panose="02020603050405020304" pitchFamily="18" charset="0"/>
                <a:cs typeface="Calibri" panose="020F0502020204030204" pitchFamily="34" charset="0"/>
              </a:rPr>
              <a:t>Division Promotion Régionale les rencontres doivent être juge arbitrées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720000" lvl="0" indent="-342900" algn="just">
              <a:buFont typeface="Courier New" panose="02070309020205020404" pitchFamily="49" charset="0"/>
              <a:buChar char="o"/>
            </a:pPr>
            <a:r>
              <a:rPr lang="fr-FR" sz="1200" b="1" dirty="0">
                <a:effectLst/>
                <a:latin typeface="Calibri" panose="020F0502020204030204" pitchFamily="34" charset="0"/>
                <a:ea typeface="Calibri" panose="020F0502020204030204" pitchFamily="34" charset="0"/>
                <a:cs typeface="Calibri" panose="020F0502020204030204" pitchFamily="34" charset="0"/>
              </a:rPr>
              <a:t>La Commission Départementale d’Arbitrage (CDA) du club visité peut, dans le cadre de la formation pratique des JAE1 de son Comité désigner un JAE1 pour la rencontre.</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720000" lvl="0" indent="-342900" algn="just">
              <a:spcAft>
                <a:spcPts val="300"/>
              </a:spcAft>
              <a:buFont typeface="Courier New" panose="02070309020205020404" pitchFamily="49" charset="0"/>
              <a:buChar char="o"/>
            </a:pPr>
            <a:r>
              <a:rPr lang="fr-FR" sz="1200" b="1" dirty="0">
                <a:effectLst/>
                <a:latin typeface="Calibri" panose="020F0502020204030204" pitchFamily="34" charset="0"/>
                <a:ea typeface="Times New Roman" panose="02020603050405020304" pitchFamily="18" charset="0"/>
                <a:cs typeface="Calibri" panose="020F0502020204030204" pitchFamily="34" charset="0"/>
              </a:rPr>
              <a:t>Si la CDA du club visité ne désigne pas de Juge Arbitre, les clubs visités doivent assurer la direction de la rencontre en désignant un Juge Arbitre (JAE1 minimum) du club ou extérieur pour diriger ce match.</a:t>
            </a:r>
            <a:r>
              <a:rPr lang="fr-FR" sz="1200" dirty="0">
                <a:effectLst/>
                <a:latin typeface="Calibri" panose="020F0502020204030204" pitchFamily="34" charset="0"/>
                <a:ea typeface="Times New Roman" panose="02020603050405020304" pitchFamily="18" charset="0"/>
                <a:cs typeface="Calibri" panose="020F0502020204030204" pitchFamily="34" charset="0"/>
              </a:rPr>
              <a:t> Ce Juge Arbitre ne peut être ni joueur, ni capitaine d’aucune équipe. Le nom du Juge Arbitre doit être mentionné lors de la saisie de la feuille de match sur TEN UP. Tout manquement à cette obligation sera sanctionné par une pénalité d’un point au club visité, retranché au nombre de points attribués en fonction du résultat de la rencontre. </a:t>
            </a:r>
          </a:p>
          <a:p>
            <a:pPr marL="720000" indent="-342900" algn="just">
              <a:spcAft>
                <a:spcPts val="300"/>
              </a:spcAft>
              <a:buFont typeface="Courier New" panose="02070309020205020404" pitchFamily="49" charset="0"/>
              <a:buChar char="o"/>
            </a:pPr>
            <a:r>
              <a:rPr lang="fr-FR" sz="1200" dirty="0">
                <a:effectLst/>
                <a:latin typeface="Calibri" panose="020F0502020204030204" pitchFamily="34" charset="0"/>
                <a:ea typeface="Calibri" panose="020F0502020204030204" pitchFamily="34" charset="0"/>
                <a:cs typeface="Calibri" panose="020F0502020204030204" pitchFamily="34" charset="0"/>
              </a:rPr>
              <a:t>En cas de non-présence d’un Juge Arbitre</a:t>
            </a:r>
            <a:r>
              <a:rPr lang="fr-FR" sz="12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il est formé un triumvirat entre les capitaines des 2 équipes et le président du club visité ou son représentant</a:t>
            </a:r>
            <a:r>
              <a:rPr lang="fr-FR" sz="1200" dirty="0">
                <a:effectLst/>
                <a:latin typeface="Calibri" panose="020F0502020204030204" pitchFamily="34" charset="0"/>
                <a:ea typeface="Calibri" panose="020F0502020204030204" pitchFamily="34" charset="0"/>
                <a:cs typeface="Calibri" panose="020F0502020204030204" pitchFamily="34" charset="0"/>
              </a:rPr>
              <a:t>, </a:t>
            </a:r>
            <a:r>
              <a:rPr lang="fr-FR" sz="1200"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deplus</a:t>
            </a:r>
            <a:r>
              <a:rPr lang="fr-FR" sz="1200" dirty="0">
                <a:effectLst/>
                <a:latin typeface="Calibri" panose="020F0502020204030204" pitchFamily="34" charset="0"/>
                <a:ea typeface="Calibri" panose="020F0502020204030204" pitchFamily="34" charset="0"/>
                <a:cs typeface="Calibri" panose="020F0502020204030204" pitchFamily="34" charset="0"/>
              </a:rPr>
              <a:t> la Commission Sénior plus organise une permanence téléphonique d’aide aux Juges Arbitres.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720000" lvl="0" indent="-342900" algn="just">
              <a:spcAft>
                <a:spcPts val="300"/>
              </a:spcAft>
              <a:buFont typeface="Courier New" panose="02070309020205020404" pitchFamily="49" charset="0"/>
              <a:buChar char="o"/>
            </a:pPr>
            <a:endParaRPr lang="fr-FR" sz="1200" dirty="0">
              <a:effectLst/>
              <a:latin typeface="Calibri" panose="020F0502020204030204" pitchFamily="34" charset="0"/>
              <a:ea typeface="Times New Roman" panose="02020603050405020304" pitchFamily="18" charset="0"/>
              <a:cs typeface="Calibri" panose="020F0502020204030204" pitchFamily="34" charset="0"/>
            </a:endParaRPr>
          </a:p>
          <a:p>
            <a:pPr marL="450000" lvl="0" indent="-450000" algn="just">
              <a:spcAft>
                <a:spcPts val="300"/>
              </a:spcAft>
              <a:buFont typeface="Wingdings" panose="05000000000000000000" pitchFamily="2" charset="2"/>
              <a:buChar char="Ø"/>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50000" lvl="0" indent="-450000" algn="just">
              <a:spcAft>
                <a:spcPts val="300"/>
              </a:spcAft>
              <a:buFont typeface="Wingdings" panose="05000000000000000000" pitchFamily="2" charset="2"/>
              <a:buChar char="Ø"/>
            </a:pP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marL="450000" lvl="0" indent="-450000" algn="just">
              <a:spcAft>
                <a:spcPts val="300"/>
              </a:spcAft>
              <a:buFont typeface="Wingdings" panose="05000000000000000000" pitchFamily="2" charset="2"/>
              <a:buChar char="Ø"/>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50000" lvl="0" indent="-450000" algn="just">
              <a:spcAft>
                <a:spcPts val="300"/>
              </a:spcAft>
              <a:buFont typeface="Wingdings" panose="05000000000000000000" pitchFamily="2" charset="2"/>
              <a:buChar char="Ø"/>
            </a:pP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marL="450000" lvl="0" indent="-450000" algn="just">
              <a:spcAft>
                <a:spcPts val="300"/>
              </a:spcAft>
              <a:buFont typeface="Wingdings" panose="05000000000000000000" pitchFamily="2" charset="2"/>
              <a:buChar char="Ø"/>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50000" lvl="0" indent="-450000" algn="just">
              <a:spcAft>
                <a:spcPts val="300"/>
              </a:spcAft>
              <a:buFont typeface="Wingdings" panose="05000000000000000000" pitchFamily="2" charset="2"/>
              <a:buChar char="Ø"/>
            </a:pP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marL="450000" lvl="0" indent="-450000" algn="just">
              <a:spcAft>
                <a:spcPts val="300"/>
              </a:spcAft>
              <a:buFont typeface="Wingdings" panose="05000000000000000000" pitchFamily="2" charset="2"/>
              <a:buChar char="Ø"/>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spcAft>
                <a:spcPts val="300"/>
              </a:spcAft>
            </a:pP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49263" indent="-449263" algn="just">
              <a:buFont typeface="Wingdings" panose="05000000000000000000" pitchFamily="2" charset="2"/>
              <a:buChar char="ü"/>
            </a:pPr>
            <a:r>
              <a:rPr lang="fr-FR" sz="1200" dirty="0">
                <a:effectLst/>
                <a:latin typeface="Calibri" panose="020F0502020204030204" pitchFamily="34" charset="0"/>
                <a:ea typeface="Calibri" panose="020F0502020204030204" pitchFamily="34" charset="0"/>
                <a:cs typeface="Calibri" panose="020F0502020204030204" pitchFamily="34" charset="0"/>
              </a:rPr>
              <a:t>Le club visité, dans le cadre de la formation pratique des A1 de son club, doit désigner les arbitres de chaise ou un superviseur.</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49263" indent="-449263" algn="just">
              <a:buFont typeface="Wingdings" panose="05000000000000000000" pitchFamily="2" charset="2"/>
              <a:buChar char="ü"/>
            </a:pPr>
            <a:endParaRPr sz="1200" dirty="0">
              <a:cs typeface="Arial"/>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194" y="1772816"/>
            <a:ext cx="43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1" name="Tableau 10">
            <a:extLst>
              <a:ext uri="{FF2B5EF4-FFF2-40B4-BE49-F238E27FC236}">
                <a16:creationId xmlns:a16="http://schemas.microsoft.com/office/drawing/2014/main" id="{0B2C5CA7-3F13-D741-3CF1-BE071F4E1301}"/>
              </a:ext>
            </a:extLst>
          </p:cNvPr>
          <p:cNvGraphicFramePr>
            <a:graphicFrameLocks noGrp="1"/>
          </p:cNvGraphicFramePr>
          <p:nvPr>
            <p:extLst>
              <p:ext uri="{D42A27DB-BD31-4B8C-83A1-F6EECF244321}">
                <p14:modId xmlns:p14="http://schemas.microsoft.com/office/powerpoint/2010/main" val="2100264488"/>
              </p:ext>
            </p:extLst>
          </p:nvPr>
        </p:nvGraphicFramePr>
        <p:xfrm>
          <a:off x="1943469" y="3888739"/>
          <a:ext cx="5784304" cy="1844518"/>
        </p:xfrm>
        <a:graphic>
          <a:graphicData uri="http://schemas.openxmlformats.org/drawingml/2006/table">
            <a:tbl>
              <a:tblPr firstRow="1" bandRow="1">
                <a:tableStyleId>{5C22544A-7EE6-4342-B048-85BDC9FD1C3A}</a:tableStyleId>
              </a:tblPr>
              <a:tblGrid>
                <a:gridCol w="2736304">
                  <a:extLst>
                    <a:ext uri="{9D8B030D-6E8A-4147-A177-3AD203B41FA5}">
                      <a16:colId xmlns:a16="http://schemas.microsoft.com/office/drawing/2014/main" val="38791836"/>
                    </a:ext>
                  </a:extLst>
                </a:gridCol>
                <a:gridCol w="3048000">
                  <a:extLst>
                    <a:ext uri="{9D8B030D-6E8A-4147-A177-3AD203B41FA5}">
                      <a16:colId xmlns:a16="http://schemas.microsoft.com/office/drawing/2014/main" val="1094362170"/>
                    </a:ext>
                  </a:extLst>
                </a:gridCol>
              </a:tblGrid>
              <a:tr h="314367">
                <a:tc>
                  <a:txBody>
                    <a:bodyPr/>
                    <a:lstStyle/>
                    <a:p>
                      <a:pPr algn="ctr">
                        <a:spcBef>
                          <a:spcPts val="300"/>
                        </a:spcBef>
                      </a:pPr>
                      <a:r>
                        <a:rPr lang="fr-FR" sz="1400" dirty="0">
                          <a:solidFill>
                            <a:schemeClr val="tx1"/>
                          </a:solidFill>
                          <a:effectLst/>
                        </a:rPr>
                        <a:t>Journée n°1</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fr-FR" sz="1400" dirty="0">
                          <a:solidFill>
                            <a:schemeClr val="tx1"/>
                          </a:solidFill>
                          <a:effectLst/>
                        </a:rPr>
                        <a:t>Gérard Dalga 06 16 01 13 55</a:t>
                      </a:r>
                      <a:endParaRPr lang="fr-FR"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606814336"/>
                  </a:ext>
                </a:extLst>
              </a:tr>
              <a:tr h="341406">
                <a:tc>
                  <a:txBody>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fr-FR" sz="1400" b="1" dirty="0">
                          <a:solidFill>
                            <a:schemeClr val="tx1"/>
                          </a:solidFill>
                          <a:effectLst/>
                        </a:rPr>
                        <a:t>Journée n°2</a:t>
                      </a:r>
                      <a:endParaRPr lang="fr-FR"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fr-FR" sz="1400" b="1" dirty="0">
                          <a:solidFill>
                            <a:schemeClr val="tx1"/>
                          </a:solidFill>
                          <a:effectLst/>
                        </a:rPr>
                        <a:t>Michel Jeanjacques 06 61 47 52 45</a:t>
                      </a:r>
                      <a:endParaRPr lang="fr-FR"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828195167"/>
                  </a:ext>
                </a:extLst>
              </a:tr>
              <a:tr h="341406">
                <a:tc>
                  <a:txBody>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fr-FR" sz="1400" b="1" dirty="0">
                          <a:solidFill>
                            <a:schemeClr val="tx1"/>
                          </a:solidFill>
                          <a:effectLst/>
                        </a:rPr>
                        <a:t>Journée n°3</a:t>
                      </a:r>
                      <a:endParaRPr lang="fr-FR"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algn="ctr">
                        <a:spcBef>
                          <a:spcPts val="300"/>
                        </a:spcBef>
                        <a:spcAft>
                          <a:spcPts val="0"/>
                        </a:spcAft>
                        <a:buNone/>
                      </a:pPr>
                      <a:endParaRPr lang="en-US" sz="300" b="1" dirty="0">
                        <a:solidFill>
                          <a:srgbClr val="FF0000"/>
                        </a:solidFill>
                        <a:effectLst/>
                        <a:latin typeface="+mn-lt"/>
                        <a:ea typeface="Aptos" panose="020B0004020202020204" pitchFamily="34" charset="0"/>
                        <a:cs typeface="Aptos" panose="020B0004020202020204" pitchFamily="34" charset="0"/>
                      </a:endParaRPr>
                    </a:p>
                    <a:p>
                      <a:pPr marL="0" algn="ctr">
                        <a:spcBef>
                          <a:spcPts val="0"/>
                        </a:spcBef>
                        <a:spcAft>
                          <a:spcPts val="0"/>
                        </a:spcAft>
                        <a:buNone/>
                      </a:pPr>
                      <a:r>
                        <a:rPr lang="en-US" sz="1400" b="1" dirty="0">
                          <a:solidFill>
                            <a:schemeClr val="tx1"/>
                          </a:solidFill>
                          <a:effectLst/>
                          <a:latin typeface="+mn-lt"/>
                          <a:ea typeface="Aptos" panose="020B0004020202020204" pitchFamily="34" charset="0"/>
                          <a:cs typeface="Aptos" panose="020B0004020202020204" pitchFamily="34" charset="0"/>
                        </a:rPr>
                        <a:t>Christian </a:t>
                      </a:r>
                      <a:r>
                        <a:rPr lang="fr-FR" sz="1400" b="1" dirty="0">
                          <a:solidFill>
                            <a:schemeClr val="tx1"/>
                          </a:solidFill>
                          <a:effectLst/>
                          <a:latin typeface="+mn-lt"/>
                          <a:ea typeface="Aptos" panose="020B0004020202020204" pitchFamily="34" charset="0"/>
                          <a:cs typeface="Times New Roman" panose="02020603050405020304" pitchFamily="18" charset="0"/>
                        </a:rPr>
                        <a:t>Esnard</a:t>
                      </a:r>
                      <a:r>
                        <a:rPr lang="fr-FR" sz="1400" b="1" dirty="0">
                          <a:solidFill>
                            <a:schemeClr val="tx1"/>
                          </a:solidFill>
                          <a:effectLst/>
                          <a:latin typeface="+mn-lt"/>
                          <a:ea typeface="Aptos" panose="020B0004020202020204" pitchFamily="34" charset="0"/>
                          <a:cs typeface="Aptos" panose="020B0004020202020204" pitchFamily="34" charset="0"/>
                        </a:rPr>
                        <a:t> : 06</a:t>
                      </a:r>
                      <a:r>
                        <a:rPr lang="en-US" sz="1400" b="1" dirty="0">
                          <a:solidFill>
                            <a:schemeClr val="tx1"/>
                          </a:solidFill>
                          <a:effectLst/>
                          <a:latin typeface="+mn-lt"/>
                          <a:ea typeface="Aptos" panose="020B0004020202020204" pitchFamily="34" charset="0"/>
                          <a:cs typeface="Aptos" panose="020B0004020202020204" pitchFamily="34" charset="0"/>
                        </a:rPr>
                        <a:t> 60 72 78 47 </a:t>
                      </a:r>
                      <a:endParaRPr lang="fr-FR" sz="1400" b="1"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55026272"/>
                  </a:ext>
                </a:extLst>
              </a:tr>
              <a:tr h="341406">
                <a:tc>
                  <a:txBody>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fr-FR" sz="1400" b="1" dirty="0">
                          <a:solidFill>
                            <a:schemeClr val="tx1"/>
                          </a:solidFill>
                          <a:effectLst/>
                        </a:rPr>
                        <a:t>Journée n°4</a:t>
                      </a:r>
                      <a:endParaRPr lang="fr-FR"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fr-FR" sz="1400" b="1" dirty="0">
                          <a:solidFill>
                            <a:schemeClr val="tx1"/>
                          </a:solidFill>
                          <a:effectLst/>
                        </a:rPr>
                        <a:t>Marcel </a:t>
                      </a:r>
                      <a:r>
                        <a:rPr lang="fr-FR" sz="1400" b="1" dirty="0" err="1">
                          <a:solidFill>
                            <a:schemeClr val="tx1"/>
                          </a:solidFill>
                          <a:effectLst/>
                        </a:rPr>
                        <a:t>Fechtenbaum</a:t>
                      </a:r>
                      <a:r>
                        <a:rPr lang="fr-FR" sz="1400" b="1" dirty="0">
                          <a:solidFill>
                            <a:schemeClr val="tx1"/>
                          </a:solidFill>
                          <a:effectLst/>
                        </a:rPr>
                        <a:t>  06 07 25 96 73</a:t>
                      </a:r>
                      <a:endParaRPr lang="fr-FR"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555255501"/>
                  </a:ext>
                </a:extLst>
              </a:tr>
              <a:tr h="505933">
                <a:tc>
                  <a:txBody>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fr-FR" sz="1400" b="1" dirty="0">
                          <a:solidFill>
                            <a:schemeClr val="tx1"/>
                          </a:solidFill>
                          <a:effectLst/>
                        </a:rPr>
                        <a:t>Journée n°5</a:t>
                      </a:r>
                      <a:endParaRPr lang="fr-FR"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300"/>
                        </a:spcBef>
                        <a:spcAft>
                          <a:spcPts val="0"/>
                        </a:spcAft>
                        <a:buClrTx/>
                        <a:buSzTx/>
                        <a:buFontTx/>
                        <a:buNone/>
                        <a:tabLst/>
                        <a:defRPr/>
                      </a:pPr>
                      <a:r>
                        <a:rPr lang="fr-FR" sz="1400" b="1" dirty="0">
                          <a:solidFill>
                            <a:schemeClr val="tx1"/>
                          </a:solidFill>
                          <a:effectLst/>
                        </a:rPr>
                        <a:t>Gérard Marchand 06 12 95 69 78</a:t>
                      </a:r>
                      <a:endParaRPr lang="fr-FR"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499261799"/>
                  </a:ext>
                </a:extLst>
              </a:tr>
            </a:tbl>
          </a:graphicData>
        </a:graphic>
      </p:graphicFrame>
      <p:sp>
        <p:nvSpPr>
          <p:cNvPr id="9"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Tree>
    <p:extLst>
      <p:ext uri="{BB962C8B-B14F-4D97-AF65-F5344CB8AC3E}">
        <p14:creationId xmlns:p14="http://schemas.microsoft.com/office/powerpoint/2010/main" val="4105600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dirty="0"/>
              <a:t>Commission Seniors Plus IDF</a:t>
            </a:r>
          </a:p>
        </p:txBody>
      </p:sp>
      <p:sp>
        <p:nvSpPr>
          <p:cNvPr id="4" name="Espace réservé du numéro de diapositive 3"/>
          <p:cNvSpPr>
            <a:spLocks noGrp="1"/>
          </p:cNvSpPr>
          <p:nvPr>
            <p:ph type="sldNum" sz="quarter" idx="12"/>
          </p:nvPr>
        </p:nvSpPr>
        <p:spPr/>
        <p:txBody>
          <a:bodyPr/>
          <a:lstStyle/>
          <a:p>
            <a:fld id="{F2D04793-536E-488D-88DE-3872440630A6}" type="slidenum">
              <a:rPr lang="fr-FR" smtClean="0"/>
              <a:t>18</a:t>
            </a:fld>
            <a:endParaRPr lang="fr-FR"/>
          </a:p>
        </p:txBody>
      </p:sp>
      <p:sp>
        <p:nvSpPr>
          <p:cNvPr id="5" name="ZoneTexte 4"/>
          <p:cNvSpPr txBox="1"/>
          <p:nvPr/>
        </p:nvSpPr>
        <p:spPr>
          <a:xfrm>
            <a:off x="4572000" y="548680"/>
            <a:ext cx="4320480" cy="369332"/>
          </a:xfrm>
          <a:prstGeom prst="rect">
            <a:avLst/>
          </a:prstGeom>
          <a:noFill/>
        </p:spPr>
        <p:txBody>
          <a:bodyPr wrap="square" rtlCol="0">
            <a:spAutoFit/>
          </a:bodyPr>
          <a:lstStyle/>
          <a:p>
            <a:pPr algn="r"/>
            <a:r>
              <a:rPr lang="fr-FR" dirty="0"/>
              <a:t>SAISIE DE LA FEUILLE DE RENCONTRE</a:t>
            </a:r>
          </a:p>
        </p:txBody>
      </p:sp>
      <p:sp>
        <p:nvSpPr>
          <p:cNvPr id="6" name="text 1"/>
          <p:cNvSpPr txBox="1"/>
          <p:nvPr/>
        </p:nvSpPr>
        <p:spPr>
          <a:xfrm>
            <a:off x="971600" y="1700808"/>
            <a:ext cx="7416824" cy="2215991"/>
          </a:xfrm>
          <a:prstGeom prst="rect">
            <a:avLst/>
          </a:prstGeom>
        </p:spPr>
        <p:txBody>
          <a:bodyPr vert="horz" wrap="square" lIns="0" tIns="0" rIns="0" bIns="0" rtlCol="0">
            <a:spAutoFit/>
          </a:bodyPr>
          <a:lstStyle/>
          <a:p>
            <a:pPr marL="449263" indent="-449263" algn="just">
              <a:buFont typeface="Wingdings" panose="05000000000000000000" pitchFamily="2" charset="2"/>
              <a:buChar char="ü"/>
            </a:pPr>
            <a:r>
              <a:rPr lang="fr-FR" sz="1200" spc="10" dirty="0">
                <a:cs typeface="Arial"/>
              </a:rPr>
              <a:t>Il appartient au JAE</a:t>
            </a:r>
            <a:r>
              <a:rPr sz="1200" spc="10" dirty="0">
                <a:cs typeface="Arial"/>
              </a:rPr>
              <a:t> </a:t>
            </a:r>
            <a:r>
              <a:rPr lang="fr-FR" sz="1200" spc="10" dirty="0">
                <a:cs typeface="Arial"/>
              </a:rPr>
              <a:t>de saisir les résultats et le nom des arbitres (et/ou du superviseur) dans l’application Ten’Up, dès la fin de la rencontre et </a:t>
            </a:r>
            <a:r>
              <a:rPr lang="fr-FR" sz="1200" b="1" spc="10" dirty="0">
                <a:cs typeface="Arial"/>
              </a:rPr>
              <a:t>au plus tard dans les 24 heures après le jour de la rencontre</a:t>
            </a:r>
            <a:r>
              <a:rPr lang="fr-FR" sz="1200" spc="10" dirty="0">
                <a:cs typeface="Arial"/>
              </a:rPr>
              <a:t>.</a:t>
            </a:r>
          </a:p>
          <a:p>
            <a:pPr marL="449263" indent="-449263" algn="just">
              <a:buFont typeface="Wingdings" panose="05000000000000000000" pitchFamily="2" charset="2"/>
              <a:buChar char="ü"/>
            </a:pPr>
            <a:r>
              <a:rPr lang="fr-FR" sz="1200" spc="10" dirty="0">
                <a:cs typeface="Arial"/>
              </a:rPr>
              <a:t>En cas d’absence de JAE, il appartient au capitaine de l’équipe vainqueur de saisir les résultats dans Ten’Up dans les 24 heures qui suivent la rencontre.</a:t>
            </a:r>
          </a:p>
          <a:p>
            <a:pPr marL="449263" indent="-449263" algn="just">
              <a:buFont typeface="Wingdings" panose="05000000000000000000" pitchFamily="2" charset="2"/>
              <a:buChar char="ü"/>
            </a:pPr>
            <a:r>
              <a:rPr lang="fr-FR" sz="1200" b="1" spc="10" dirty="0">
                <a:cs typeface="Arial"/>
              </a:rPr>
              <a:t>Il est vivement conseillé de conserver un copie papier de la feuille de rencontre, signée des 2 capitaines, à produire en cas de réclamation.</a:t>
            </a:r>
            <a:endParaRPr lang="fr-FR" sz="1200" b="1" dirty="0">
              <a:cs typeface="Arial"/>
            </a:endParaRPr>
          </a:p>
          <a:p>
            <a:pPr marL="449263" indent="-449263" algn="just">
              <a:buFont typeface="Wingdings" panose="05000000000000000000" pitchFamily="2" charset="2"/>
              <a:buChar char="ü"/>
            </a:pPr>
            <a:r>
              <a:rPr lang="fr-FR" sz="1200" spc="10" dirty="0">
                <a:cs typeface="Arial"/>
              </a:rPr>
              <a:t>Le lien pour accéder à la Gestion Sportive est : </a:t>
            </a:r>
            <a:r>
              <a:rPr lang="fr-FR" sz="1200" spc="10" dirty="0">
                <a:cs typeface="Arial"/>
                <a:hlinkClick r:id="rId2"/>
              </a:rPr>
              <a:t>https://tenup.fft.fr/recherche/equipes</a:t>
            </a:r>
            <a:r>
              <a:rPr lang="fr-FR" sz="1200" spc="10" dirty="0">
                <a:cs typeface="Arial"/>
              </a:rPr>
              <a:t> </a:t>
            </a:r>
          </a:p>
          <a:p>
            <a:pPr marL="449263" indent="-449263" algn="just">
              <a:buFont typeface="Wingdings" panose="05000000000000000000" pitchFamily="2" charset="2"/>
              <a:buChar char="ü"/>
            </a:pPr>
            <a:r>
              <a:rPr lang="fr-FR" sz="1200" spc="10" dirty="0">
                <a:cs typeface="Arial"/>
              </a:rPr>
              <a:t>Attention, en cas de réclamation ou de rencontre n’ayant pu aller à son terme, le JAE doit cocher la case « Réclamation/Litige/Rencontre interrompue » et </a:t>
            </a:r>
            <a:r>
              <a:rPr lang="fr-FR" sz="1200" b="1" spc="10" dirty="0">
                <a:cs typeface="Arial"/>
              </a:rPr>
              <a:t>en avertir le référent de catégorie dès le lendemain de la rencontre</a:t>
            </a:r>
            <a:r>
              <a:rPr lang="fr-FR" sz="1200" spc="10" dirty="0">
                <a:cs typeface="Arial"/>
              </a:rPr>
              <a:t>, en lui envoyant par mail copie de la feuille de rencontre et de la feuille d’observation.</a:t>
            </a:r>
          </a:p>
          <a:p>
            <a:pPr marL="449263" indent="-449263" algn="just">
              <a:buFont typeface="Wingdings" panose="05000000000000000000" pitchFamily="2" charset="2"/>
              <a:buChar char="ü"/>
            </a:pPr>
            <a:r>
              <a:rPr lang="fr-FR" sz="1200" spc="10" dirty="0">
                <a:cs typeface="Arial"/>
              </a:rPr>
              <a:t>Pour la Division Promotion Régionale, la présence d’un JAE n ’est pas obligatoire, mais recommandée, et laissée à l’appréciation des Comités Départementaux qui reçoivent.</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638" y="2405306"/>
            <a:ext cx="43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Tree>
    <p:extLst>
      <p:ext uri="{BB962C8B-B14F-4D97-AF65-F5344CB8AC3E}">
        <p14:creationId xmlns:p14="http://schemas.microsoft.com/office/powerpoint/2010/main" val="1246984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dirty="0"/>
              <a:t>Commission Seniors Plus IDF</a:t>
            </a:r>
          </a:p>
        </p:txBody>
      </p:sp>
      <p:sp>
        <p:nvSpPr>
          <p:cNvPr id="4" name="Espace réservé du numéro de diapositive 3"/>
          <p:cNvSpPr>
            <a:spLocks noGrp="1"/>
          </p:cNvSpPr>
          <p:nvPr>
            <p:ph type="sldNum" sz="quarter" idx="12"/>
          </p:nvPr>
        </p:nvSpPr>
        <p:spPr/>
        <p:txBody>
          <a:bodyPr/>
          <a:lstStyle/>
          <a:p>
            <a:fld id="{F2D04793-536E-488D-88DE-3872440630A6}" type="slidenum">
              <a:rPr lang="fr-FR" smtClean="0"/>
              <a:t>19</a:t>
            </a:fld>
            <a:endParaRPr lang="fr-FR" dirty="0"/>
          </a:p>
        </p:txBody>
      </p:sp>
      <p:sp>
        <p:nvSpPr>
          <p:cNvPr id="5" name="ZoneTexte 4"/>
          <p:cNvSpPr txBox="1"/>
          <p:nvPr/>
        </p:nvSpPr>
        <p:spPr>
          <a:xfrm>
            <a:off x="3275856" y="530061"/>
            <a:ext cx="5437584" cy="646331"/>
          </a:xfrm>
          <a:prstGeom prst="rect">
            <a:avLst/>
          </a:prstGeom>
          <a:noFill/>
        </p:spPr>
        <p:txBody>
          <a:bodyPr wrap="square" rtlCol="0">
            <a:spAutoFit/>
          </a:bodyPr>
          <a:lstStyle/>
          <a:p>
            <a:pPr algn="r"/>
            <a:r>
              <a:rPr lang="fr-FR" dirty="0"/>
              <a:t>REPARTITION ENTRE LES 2 DIVISIONS DU CHAMPIONNAT REGIONAL IDF 2027</a:t>
            </a:r>
          </a:p>
        </p:txBody>
      </p:sp>
      <p:sp>
        <p:nvSpPr>
          <p:cNvPr id="6" name="text 1"/>
          <p:cNvSpPr txBox="1"/>
          <p:nvPr/>
        </p:nvSpPr>
        <p:spPr>
          <a:xfrm>
            <a:off x="566192" y="1541080"/>
            <a:ext cx="8398296" cy="2954655"/>
          </a:xfrm>
          <a:prstGeom prst="rect">
            <a:avLst/>
          </a:prstGeom>
        </p:spPr>
        <p:txBody>
          <a:bodyPr vert="horz" wrap="square" lIns="0" tIns="0" rIns="0" bIns="0" rtlCol="0">
            <a:spAutoFit/>
          </a:bodyPr>
          <a:lstStyle/>
          <a:p>
            <a:pPr marL="285750" indent="-285750" algn="just">
              <a:buFont typeface="Wingdings" panose="05000000000000000000" pitchFamily="2" charset="2"/>
              <a:buChar char="§"/>
            </a:pPr>
            <a:r>
              <a:rPr lang="fr-FR" sz="1600" b="1" spc="10" dirty="0">
                <a:cs typeface="Arial"/>
              </a:rPr>
              <a:t>Division Pré-nationale</a:t>
            </a:r>
          </a:p>
          <a:p>
            <a:pPr marL="171450" indent="-171450" algn="just">
              <a:buFont typeface="Wingdings" panose="05000000000000000000" pitchFamily="2" charset="2"/>
              <a:buChar char="ü"/>
            </a:pPr>
            <a:r>
              <a:rPr lang="fr-FR" sz="1200" spc="10" dirty="0">
                <a:cs typeface="Arial"/>
              </a:rPr>
              <a:t>Les 16 meilleures Equipes au poids participeront au Championnat de la Division Pré-national</a:t>
            </a:r>
          </a:p>
          <a:p>
            <a:pPr marL="285750" indent="-285750" algn="just">
              <a:buFont typeface="Wingdings" panose="05000000000000000000" pitchFamily="2" charset="2"/>
              <a:buChar char="§"/>
            </a:pPr>
            <a:r>
              <a:rPr lang="fr-FR" sz="1600" b="1" spc="10" dirty="0">
                <a:cs typeface="Arial"/>
              </a:rPr>
              <a:t>Division Promotion Régionale</a:t>
            </a:r>
          </a:p>
          <a:p>
            <a:pPr marL="265113" indent="-265113" algn="just">
              <a:buFont typeface="Wingdings" panose="05000000000000000000" pitchFamily="2" charset="2"/>
              <a:buChar char="ü"/>
              <a:tabLst>
                <a:tab pos="180975" algn="l"/>
              </a:tabLst>
            </a:pPr>
            <a:r>
              <a:rPr lang="fr-FR" sz="1200" spc="10" dirty="0">
                <a:cs typeface="Arial"/>
              </a:rPr>
              <a:t>Les 18 Clubs suivants participeront au Championnat de la Division Promotion Régional</a:t>
            </a:r>
          </a:p>
          <a:p>
            <a:pPr marL="265113" indent="-265113" algn="just">
              <a:buFont typeface="Wingdings" panose="05000000000000000000" pitchFamily="2" charset="2"/>
              <a:buChar char="ü"/>
              <a:tabLst>
                <a:tab pos="180975" algn="l"/>
              </a:tabLst>
            </a:pPr>
            <a:r>
              <a:rPr lang="fr-FR" sz="1200" spc="10" dirty="0">
                <a:cs typeface="Arial"/>
              </a:rPr>
              <a:t>Les 8 clubs les moins bien classés (classement général établi par la GS) seront en position de descente de la Division Promotion Régionale en Division la plus haute de Comité. (</a:t>
            </a:r>
            <a:r>
              <a:rPr lang="fr-FR" sz="1200" i="1" spc="10" dirty="0">
                <a:cs typeface="Arial"/>
              </a:rPr>
              <a:t>pour un tableau complet de 18 équipes engagées</a:t>
            </a:r>
            <a:r>
              <a:rPr lang="fr-FR" sz="1200" spc="10" dirty="0">
                <a:cs typeface="Arial"/>
              </a:rPr>
              <a:t>)</a:t>
            </a:r>
          </a:p>
          <a:p>
            <a:pPr marL="265113" indent="-265113" algn="just">
              <a:buFont typeface="Wingdings" panose="05000000000000000000" pitchFamily="2" charset="2"/>
              <a:buChar char="ü"/>
              <a:tabLst>
                <a:tab pos="180975" algn="l"/>
              </a:tabLst>
            </a:pPr>
            <a:endParaRPr lang="fr-FR" sz="1200" spc="10" dirty="0">
              <a:cs typeface="Arial"/>
            </a:endParaRPr>
          </a:p>
          <a:p>
            <a:pPr marL="265113" indent="-265113" algn="just">
              <a:buFont typeface="Wingdings" panose="05000000000000000000" pitchFamily="2" charset="2"/>
              <a:buChar char="ü"/>
              <a:tabLst>
                <a:tab pos="180975" algn="l"/>
              </a:tabLst>
            </a:pPr>
            <a:endParaRPr lang="fr-FR" sz="1200" spc="10" dirty="0">
              <a:cs typeface="Arial"/>
            </a:endParaRPr>
          </a:p>
          <a:p>
            <a:pPr marL="171450" indent="-171450" algn="just">
              <a:buFont typeface="Wingdings" panose="05000000000000000000" pitchFamily="2" charset="2"/>
              <a:buChar char="§"/>
              <a:tabLst>
                <a:tab pos="180975" algn="l"/>
              </a:tabLst>
            </a:pPr>
            <a:r>
              <a:rPr lang="fr-FR" sz="1600" b="1" spc="10" dirty="0">
                <a:cs typeface="Arial"/>
              </a:rPr>
              <a:t>  Championnat Régional </a:t>
            </a:r>
            <a:endParaRPr lang="fr-FR" sz="1200" spc="10" dirty="0">
              <a:cs typeface="Arial"/>
            </a:endParaRPr>
          </a:p>
          <a:p>
            <a:pPr marL="265113" indent="-265113" algn="just" defTabSz="985838">
              <a:buFont typeface="Wingdings" panose="05000000000000000000" pitchFamily="2" charset="2"/>
              <a:buChar char="ü"/>
              <a:tabLst>
                <a:tab pos="180975" algn="l"/>
              </a:tabLst>
            </a:pPr>
            <a:r>
              <a:rPr lang="fr-FR" sz="1200" spc="10" dirty="0">
                <a:cs typeface="Arial"/>
              </a:rPr>
              <a:t>Les 8 clubs ayant terminé premiers de la Division la plus haute des Comités à l’issue de la saison 2026 seront appelés à monter en Championnat Régional IDF l’année sportive suivante, sauf constat de carence de la part du Comité concerné. Il participera à la répartition des équipes au poids,</a:t>
            </a:r>
            <a:endParaRPr lang="fr-FR" sz="1200" dirty="0">
              <a:cs typeface="Arial"/>
            </a:endParaRPr>
          </a:p>
          <a:p>
            <a:pPr marL="265113" indent="-265113" algn="just">
              <a:buFont typeface="Wingdings" panose="05000000000000000000" pitchFamily="2" charset="2"/>
              <a:buChar char="ü"/>
              <a:tabLst>
                <a:tab pos="180975" algn="l"/>
              </a:tabLst>
            </a:pPr>
            <a:r>
              <a:rPr lang="fr-FR" sz="1200" spc="10" dirty="0">
                <a:cs typeface="Arial"/>
              </a:rPr>
              <a:t>Toutefois, si pour quelque raison que ce soit, l’application des règles ci-dessous conduisait à ce qu’un Comité ne soit plus représenté en Championnat Régional IDF l’année sportive suivante, le Comité concerné désignera un club pour le représenter, sauf constat de carence de la part du Comité concerné</a:t>
            </a:r>
            <a:endParaRPr lang="fr-FR" sz="1200" dirty="0">
              <a:cs typeface="Arial"/>
            </a:endParaRPr>
          </a:p>
        </p:txBody>
      </p:sp>
      <p:sp>
        <p:nvSpPr>
          <p:cNvPr id="2" name="ZoneTexte 1">
            <a:extLst>
              <a:ext uri="{FF2B5EF4-FFF2-40B4-BE49-F238E27FC236}">
                <a16:creationId xmlns:a16="http://schemas.microsoft.com/office/drawing/2014/main" id="{B554F1EF-91BC-0F59-A109-1B9F62EBF4A1}"/>
              </a:ext>
            </a:extLst>
          </p:cNvPr>
          <p:cNvSpPr txBox="1"/>
          <p:nvPr/>
        </p:nvSpPr>
        <p:spPr>
          <a:xfrm>
            <a:off x="567245" y="4760813"/>
            <a:ext cx="1440160" cy="338554"/>
          </a:xfrm>
          <a:prstGeom prst="rect">
            <a:avLst/>
          </a:prstGeom>
          <a:noFill/>
        </p:spPr>
        <p:txBody>
          <a:bodyPr wrap="square">
            <a:spAutoFit/>
          </a:bodyPr>
          <a:lstStyle/>
          <a:p>
            <a:pPr algn="just"/>
            <a:r>
              <a:rPr lang="fr-FR" sz="1600" b="1" dirty="0"/>
              <a:t>Avertissement</a:t>
            </a:r>
          </a:p>
        </p:txBody>
      </p:sp>
      <p:sp>
        <p:nvSpPr>
          <p:cNvPr id="8" name="Rectangle 7">
            <a:extLst>
              <a:ext uri="{FF2B5EF4-FFF2-40B4-BE49-F238E27FC236}">
                <a16:creationId xmlns:a16="http://schemas.microsoft.com/office/drawing/2014/main" id="{428982B3-1BED-5BAB-28C1-72418CEB30DA}"/>
              </a:ext>
            </a:extLst>
          </p:cNvPr>
          <p:cNvSpPr/>
          <p:nvPr/>
        </p:nvSpPr>
        <p:spPr>
          <a:xfrm>
            <a:off x="531072" y="5313172"/>
            <a:ext cx="8182368" cy="830997"/>
          </a:xfrm>
          <a:prstGeom prst="rect">
            <a:avLst/>
          </a:prstGeom>
        </p:spPr>
        <p:txBody>
          <a:bodyPr wrap="square">
            <a:spAutoFit/>
          </a:bodyPr>
          <a:lstStyle/>
          <a:p>
            <a:pPr algn="just"/>
            <a:r>
              <a:rPr lang="fr-FR" sz="1200" dirty="0"/>
              <a:t>Les règles ci-dessus sont théoriques et sujettes à adaptation de la part de l’organisateur en fonction notamment : </a:t>
            </a:r>
          </a:p>
          <a:p>
            <a:pPr algn="just"/>
            <a:endParaRPr lang="fr-FR" sz="1200" dirty="0"/>
          </a:p>
          <a:p>
            <a:pPr marL="171450" indent="-171450" algn="just">
              <a:buFont typeface="Wingdings" panose="05000000000000000000" pitchFamily="2" charset="2"/>
              <a:buChar char="ü"/>
            </a:pPr>
            <a:r>
              <a:rPr lang="fr-FR" sz="1200" dirty="0"/>
              <a:t>du nombre d’équipes présentes dans le Championnat,</a:t>
            </a:r>
          </a:p>
          <a:p>
            <a:pPr marL="171450" indent="-171450" algn="just">
              <a:buFont typeface="Wingdings" panose="05000000000000000000" pitchFamily="2" charset="2"/>
              <a:buChar char="ü"/>
            </a:pPr>
            <a:r>
              <a:rPr lang="fr-FR" sz="1200" dirty="0"/>
              <a:t>Du nombre de désistements d’inter-saison.</a:t>
            </a:r>
          </a:p>
        </p:txBody>
      </p:sp>
      <p:sp>
        <p:nvSpPr>
          <p:cNvPr id="9" name="Espace réservé du pied de page 2">
            <a:extLst>
              <a:ext uri="{FF2B5EF4-FFF2-40B4-BE49-F238E27FC236}">
                <a16:creationId xmlns:a16="http://schemas.microsoft.com/office/drawing/2014/main" id="{1B5C6960-D33A-39DC-90A0-AF6509B1DC10}"/>
              </a:ext>
            </a:extLst>
          </p:cNvPr>
          <p:cNvSpPr txBox="1">
            <a:spLocks/>
          </p:cNvSpPr>
          <p:nvPr/>
        </p:nvSpPr>
        <p:spPr>
          <a:xfrm>
            <a:off x="320820" y="6384408"/>
            <a:ext cx="144016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MJ 15/06/2025</a:t>
            </a:r>
          </a:p>
        </p:txBody>
      </p:sp>
    </p:spTree>
    <p:extLst>
      <p:ext uri="{BB962C8B-B14F-4D97-AF65-F5344CB8AC3E}">
        <p14:creationId xmlns:p14="http://schemas.microsoft.com/office/powerpoint/2010/main" val="316387920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3369</TotalTime>
  <Words>3238</Words>
  <Application>Microsoft Office PowerPoint</Application>
  <PresentationFormat>Affichage à l'écran (4:3)</PresentationFormat>
  <Paragraphs>334</Paragraphs>
  <Slides>19</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19</vt:i4>
      </vt:variant>
    </vt:vector>
  </HeadingPairs>
  <TitlesOfParts>
    <vt:vector size="27" baseType="lpstr">
      <vt:lpstr>Aptos</vt:lpstr>
      <vt:lpstr>Arial</vt:lpstr>
      <vt:lpstr>Calibri</vt:lpstr>
      <vt:lpstr>Calibri Light</vt:lpstr>
      <vt:lpstr>Courier New</vt:lpstr>
      <vt:lpstr>Verdana</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Championnat régional interclubs par équipes Seniors Plus 2019</dc:title>
  <dc:creator>Jean-Pierre LONGIN</dc:creator>
  <cp:lastModifiedBy>Michel Jeanjacques</cp:lastModifiedBy>
  <cp:revision>293</cp:revision>
  <cp:lastPrinted>2019-06-13T08:30:53Z</cp:lastPrinted>
  <dcterms:created xsi:type="dcterms:W3CDTF">2018-06-14T16:30:38Z</dcterms:created>
  <dcterms:modified xsi:type="dcterms:W3CDTF">2026-07-06T08:57:44Z</dcterms:modified>
</cp:coreProperties>
</file>